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1" r:id="rId2"/>
    <p:sldId id="258" r:id="rId3"/>
    <p:sldId id="256" r:id="rId4"/>
    <p:sldId id="268" r:id="rId5"/>
    <p:sldId id="282" r:id="rId6"/>
    <p:sldId id="257" r:id="rId7"/>
    <p:sldId id="259" r:id="rId8"/>
    <p:sldId id="260" r:id="rId9"/>
    <p:sldId id="261" r:id="rId10"/>
    <p:sldId id="263" r:id="rId11"/>
    <p:sldId id="264" r:id="rId12"/>
    <p:sldId id="266" r:id="rId13"/>
    <p:sldId id="283" r:id="rId14"/>
    <p:sldId id="284" r:id="rId15"/>
    <p:sldId id="274" r:id="rId16"/>
    <p:sldId id="275" r:id="rId17"/>
    <p:sldId id="276" r:id="rId18"/>
    <p:sldId id="278" r:id="rId19"/>
    <p:sldId id="267" r:id="rId20"/>
    <p:sldId id="279" r:id="rId21"/>
    <p:sldId id="277" r:id="rId22"/>
    <p:sldId id="280" r:id="rId23"/>
    <p:sldId id="281"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224"/>
    <a:srgbClr val="FCFAF2"/>
    <a:srgbClr val="F4EDD4"/>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58" autoAdjust="0"/>
  </p:normalViewPr>
  <p:slideViewPr>
    <p:cSldViewPr>
      <p:cViewPr varScale="1">
        <p:scale>
          <a:sx n="91" d="100"/>
          <a:sy n="91" d="100"/>
        </p:scale>
        <p:origin x="210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3C726-4700-4B78-A90E-00A458575597}" type="datetimeFigureOut">
              <a:rPr kumimoji="1" lang="ja-JP" altLang="en-US" smtClean="0"/>
              <a:t>2021/3/19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78EC04-F8B5-420F-BBA5-D517055F9706}" type="slidenum">
              <a:rPr kumimoji="1" lang="ja-JP" altLang="en-US" smtClean="0"/>
              <a:t>‹#›</a:t>
            </a:fld>
            <a:endParaRPr kumimoji="1" lang="ja-JP" altLang="en-US"/>
          </a:p>
        </p:txBody>
      </p:sp>
    </p:spTree>
    <p:extLst>
      <p:ext uri="{BB962C8B-B14F-4D97-AF65-F5344CB8AC3E}">
        <p14:creationId xmlns:p14="http://schemas.microsoft.com/office/powerpoint/2010/main" val="10334237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a:t>
            </a:fld>
            <a:endParaRPr kumimoji="1" lang="ja-JP" altLang="en-US"/>
          </a:p>
        </p:txBody>
      </p:sp>
    </p:spTree>
    <p:extLst>
      <p:ext uri="{BB962C8B-B14F-4D97-AF65-F5344CB8AC3E}">
        <p14:creationId xmlns:p14="http://schemas.microsoft.com/office/powerpoint/2010/main" val="363663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14</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16</a:t>
            </a:fld>
            <a:endParaRPr kumimoji="1" lang="ja-JP" altLang="en-US"/>
          </a:p>
        </p:txBody>
      </p:sp>
    </p:spTree>
    <p:extLst>
      <p:ext uri="{BB962C8B-B14F-4D97-AF65-F5344CB8AC3E}">
        <p14:creationId xmlns:p14="http://schemas.microsoft.com/office/powerpoint/2010/main" val="2362396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17</a:t>
            </a:fld>
            <a:endParaRPr kumimoji="1" lang="ja-JP" altLang="en-US"/>
          </a:p>
        </p:txBody>
      </p:sp>
    </p:spTree>
    <p:extLst>
      <p:ext uri="{BB962C8B-B14F-4D97-AF65-F5344CB8AC3E}">
        <p14:creationId xmlns:p14="http://schemas.microsoft.com/office/powerpoint/2010/main" val="794878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18</a:t>
            </a:fld>
            <a:endParaRPr kumimoji="1" lang="ja-JP" altLang="en-US"/>
          </a:p>
        </p:txBody>
      </p:sp>
    </p:spTree>
    <p:extLst>
      <p:ext uri="{BB962C8B-B14F-4D97-AF65-F5344CB8AC3E}">
        <p14:creationId xmlns:p14="http://schemas.microsoft.com/office/powerpoint/2010/main" val="1444406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19</a:t>
            </a:fld>
            <a:endParaRPr kumimoji="1" lang="ja-JP" altLang="en-US"/>
          </a:p>
        </p:txBody>
      </p:sp>
    </p:spTree>
    <p:extLst>
      <p:ext uri="{BB962C8B-B14F-4D97-AF65-F5344CB8AC3E}">
        <p14:creationId xmlns:p14="http://schemas.microsoft.com/office/powerpoint/2010/main" val="1994685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20</a:t>
            </a:fld>
            <a:endParaRPr kumimoji="1" lang="ja-JP" altLang="en-US"/>
          </a:p>
        </p:txBody>
      </p:sp>
    </p:spTree>
    <p:extLst>
      <p:ext uri="{BB962C8B-B14F-4D97-AF65-F5344CB8AC3E}">
        <p14:creationId xmlns:p14="http://schemas.microsoft.com/office/powerpoint/2010/main" val="30698802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21</a:t>
            </a:fld>
            <a:endParaRPr kumimoji="1" lang="ja-JP" altLang="en-US"/>
          </a:p>
        </p:txBody>
      </p:sp>
    </p:spTree>
    <p:extLst>
      <p:ext uri="{BB962C8B-B14F-4D97-AF65-F5344CB8AC3E}">
        <p14:creationId xmlns:p14="http://schemas.microsoft.com/office/powerpoint/2010/main" val="62509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3</a:t>
            </a:fld>
            <a:endParaRPr kumimoji="1" lang="ja-JP" altLang="en-US"/>
          </a:p>
        </p:txBody>
      </p:sp>
    </p:spTree>
    <p:extLst>
      <p:ext uri="{BB962C8B-B14F-4D97-AF65-F5344CB8AC3E}">
        <p14:creationId xmlns:p14="http://schemas.microsoft.com/office/powerpoint/2010/main" val="433464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4</a:t>
            </a:fld>
            <a:endParaRPr kumimoji="1" lang="ja-JP" altLang="en-US"/>
          </a:p>
        </p:txBody>
      </p:sp>
    </p:spTree>
    <p:extLst>
      <p:ext uri="{BB962C8B-B14F-4D97-AF65-F5344CB8AC3E}">
        <p14:creationId xmlns:p14="http://schemas.microsoft.com/office/powerpoint/2010/main" val="648694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5</a:t>
            </a:fld>
            <a:endParaRPr kumimoji="1" lang="ja-JP" altLang="en-US"/>
          </a:p>
        </p:txBody>
      </p:sp>
    </p:spTree>
    <p:extLst>
      <p:ext uri="{BB962C8B-B14F-4D97-AF65-F5344CB8AC3E}">
        <p14:creationId xmlns:p14="http://schemas.microsoft.com/office/powerpoint/2010/main" val="36366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6</a:t>
            </a:fld>
            <a:endParaRPr kumimoji="1" lang="ja-JP" altLang="en-US"/>
          </a:p>
        </p:txBody>
      </p:sp>
    </p:spTree>
    <p:extLst>
      <p:ext uri="{BB962C8B-B14F-4D97-AF65-F5344CB8AC3E}">
        <p14:creationId xmlns:p14="http://schemas.microsoft.com/office/powerpoint/2010/main" val="327908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7</a:t>
            </a:fld>
            <a:endParaRPr kumimoji="1" lang="ja-JP" altLang="en-US"/>
          </a:p>
        </p:txBody>
      </p:sp>
    </p:spTree>
    <p:extLst>
      <p:ext uri="{BB962C8B-B14F-4D97-AF65-F5344CB8AC3E}">
        <p14:creationId xmlns:p14="http://schemas.microsoft.com/office/powerpoint/2010/main" val="2203888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11</a:t>
            </a:fld>
            <a:endParaRPr kumimoji="1" lang="ja-JP" altLang="en-US"/>
          </a:p>
        </p:txBody>
      </p:sp>
    </p:spTree>
    <p:extLst>
      <p:ext uri="{BB962C8B-B14F-4D97-AF65-F5344CB8AC3E}">
        <p14:creationId xmlns:p14="http://schemas.microsoft.com/office/powerpoint/2010/main" val="1424987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12</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578EC04-F8B5-420F-BBA5-D517055F9706}" type="slidenum">
              <a:rPr kumimoji="1" lang="ja-JP" altLang="en-US" smtClean="0"/>
              <a:t>13</a:t>
            </a:fld>
            <a:endParaRPr kumimoji="1" lang="ja-JP" altLang="en-US"/>
          </a:p>
        </p:txBody>
      </p:sp>
    </p:spTree>
    <p:extLst>
      <p:ext uri="{BB962C8B-B14F-4D97-AF65-F5344CB8AC3E}">
        <p14:creationId xmlns:p14="http://schemas.microsoft.com/office/powerpoint/2010/main" val="3511153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5316" y="0"/>
            <a:ext cx="9195828" cy="896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正方形/長方形 7"/>
          <p:cNvSpPr/>
          <p:nvPr userDrawn="1"/>
        </p:nvSpPr>
        <p:spPr>
          <a:xfrm>
            <a:off x="-15316" y="660600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46276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正方形/長方形 6"/>
          <p:cNvSpPr/>
          <p:nvPr userDrawn="1"/>
        </p:nvSpPr>
        <p:spPr>
          <a:xfrm>
            <a:off x="-15316" y="660600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rot="10800000">
            <a:off x="-15316" y="0"/>
            <a:ext cx="9177064" cy="252000"/>
          </a:xfrm>
          <a:prstGeom prst="rect">
            <a:avLst/>
          </a:prstGeom>
          <a:gradFill flip="none" rotWithShape="1">
            <a:gsLst>
              <a:gs pos="100000">
                <a:srgbClr val="FFF200"/>
              </a:gs>
              <a:gs pos="75000">
                <a:srgbClr val="CC3300"/>
              </a:gs>
              <a:gs pos="0">
                <a:srgbClr val="7B170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31186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userDrawn="1"/>
        </p:nvSpPr>
        <p:spPr>
          <a:xfrm>
            <a:off x="0" y="0"/>
            <a:ext cx="9144000" cy="6858000"/>
          </a:xfrm>
          <a:prstGeom prst="rect">
            <a:avLst/>
          </a:prstGeom>
          <a:solidFill>
            <a:srgbClr val="FCFA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136186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3.wmv"/><Relationship Id="rId1" Type="http://schemas.microsoft.com/office/2007/relationships/media" Target="../media/media3.wmv"/><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microsoft.com/office/2007/relationships/media" Target="../media/media5.wmv"/><Relationship Id="rId7" Type="http://schemas.openxmlformats.org/officeDocument/2006/relationships/image" Target="../media/image19.jpeg"/><Relationship Id="rId2" Type="http://schemas.openxmlformats.org/officeDocument/2006/relationships/video" Target="../media/media4.wmv"/><Relationship Id="rId1" Type="http://schemas.microsoft.com/office/2007/relationships/media" Target="../media/media4.wmv"/><Relationship Id="rId6" Type="http://schemas.openxmlformats.org/officeDocument/2006/relationships/notesSlide" Target="../notesSlides/notesSlide11.xml"/><Relationship Id="rId5" Type="http://schemas.openxmlformats.org/officeDocument/2006/relationships/slideLayout" Target="../slideLayouts/slideLayout2.xml"/><Relationship Id="rId10" Type="http://schemas.openxmlformats.org/officeDocument/2006/relationships/image" Target="../media/image22.png"/><Relationship Id="rId4" Type="http://schemas.openxmlformats.org/officeDocument/2006/relationships/video" Target="../media/media5.wmv"/><Relationship Id="rId9"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media" Target="../media/media7.wmv"/><Relationship Id="rId7" Type="http://schemas.openxmlformats.org/officeDocument/2006/relationships/image" Target="../media/image23.jpeg"/><Relationship Id="rId2" Type="http://schemas.openxmlformats.org/officeDocument/2006/relationships/video" Target="../media/media6.wmv"/><Relationship Id="rId1" Type="http://schemas.microsoft.com/office/2007/relationships/media" Target="../media/media6.wmv"/><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video" Target="../media/media7.wmv"/><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wmv"/><Relationship Id="rId1" Type="http://schemas.microsoft.com/office/2007/relationships/media" Target="../media/media8.wmv"/><Relationship Id="rId5" Type="http://schemas.openxmlformats.org/officeDocument/2006/relationships/image" Target="../media/image34.png"/><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2.wmv"/><Relationship Id="rId7" Type="http://schemas.openxmlformats.org/officeDocument/2006/relationships/image" Target="../media/image3.png"/><Relationship Id="rId12" Type="http://schemas.openxmlformats.org/officeDocument/2006/relationships/image" Target="../media/image8.jpe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notesSlide" Target="../notesSlides/notesSlide5.xml"/><Relationship Id="rId11" Type="http://schemas.openxmlformats.org/officeDocument/2006/relationships/image" Target="../media/image7.jpeg"/><Relationship Id="rId5" Type="http://schemas.openxmlformats.org/officeDocument/2006/relationships/slideLayout" Target="../slideLayouts/slideLayout2.xml"/><Relationship Id="rId10" Type="http://schemas.openxmlformats.org/officeDocument/2006/relationships/image" Target="../media/image6.jpeg"/><Relationship Id="rId4" Type="http://schemas.openxmlformats.org/officeDocument/2006/relationships/video" Target="../media/media2.wmv"/><Relationship Id="rId9"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41425" y="2060848"/>
            <a:ext cx="7257115" cy="2123658"/>
          </a:xfrm>
          <a:prstGeom prst="rect">
            <a:avLst/>
          </a:prstGeom>
          <a:noFill/>
        </p:spPr>
        <p:txBody>
          <a:bodyPr wrap="none" rtlCol="0">
            <a:spAutoFit/>
          </a:bodyPr>
          <a:lstStyle/>
          <a:p>
            <a:pPr algn="ctr"/>
            <a:r>
              <a:rPr lang="en-US" altLang="ja-JP" sz="4400" b="1" dirty="0" err="1" smtClean="0">
                <a:latin typeface="ＭＳ Ｐゴシック" panose="020B0600070205080204" pitchFamily="50" charset="-128"/>
                <a:ea typeface="ＭＳ Ｐゴシック" panose="020B0600070205080204" pitchFamily="50" charset="-128"/>
              </a:rPr>
              <a:t>DualPro</a:t>
            </a:r>
            <a:r>
              <a:rPr lang="en-US" altLang="ja-JP" sz="4400" b="1" baseline="30000" dirty="0" err="1" smtClean="0">
                <a:latin typeface="ＭＳ Ｐゴシック" panose="020B0600070205080204" pitchFamily="50" charset="-128"/>
                <a:ea typeface="ＭＳ Ｐゴシック" panose="020B0600070205080204" pitchFamily="50" charset="-128"/>
              </a:rPr>
              <a:t>TM</a:t>
            </a:r>
            <a:r>
              <a:rPr lang="en-US" altLang="ja-JP" sz="4400" b="1" dirty="0" smtClean="0">
                <a:latin typeface="ＭＳ Ｐゴシック" panose="020B0600070205080204" pitchFamily="50" charset="-128"/>
                <a:ea typeface="ＭＳ Ｐゴシック" panose="020B0600070205080204" pitchFamily="50" charset="-128"/>
              </a:rPr>
              <a:t> </a:t>
            </a:r>
          </a:p>
          <a:p>
            <a:pPr algn="ctr"/>
            <a:r>
              <a:rPr lang="en-US" altLang="ja-JP" sz="4400" b="1" dirty="0" smtClean="0">
                <a:latin typeface="ＭＳ Ｐゴシック" panose="020B0600070205080204" pitchFamily="50" charset="-128"/>
                <a:ea typeface="ＭＳ Ｐゴシック" panose="020B0600070205080204" pitchFamily="50" charset="-128"/>
              </a:rPr>
              <a:t>IVUS+NIRS Imaging Catheter </a:t>
            </a:r>
          </a:p>
          <a:p>
            <a:pPr algn="ctr"/>
            <a:r>
              <a:rPr lang="en-US" altLang="ja-JP" sz="4400" b="1" dirty="0" smtClean="0">
                <a:latin typeface="ＭＳ Ｐゴシック" panose="020B0600070205080204" pitchFamily="50" charset="-128"/>
                <a:ea typeface="ＭＳ Ｐゴシック" panose="020B0600070205080204" pitchFamily="50" charset="-128"/>
              </a:rPr>
              <a:t>Trouble shooting</a:t>
            </a:r>
            <a:endParaRPr lang="ja-JP" altLang="ja-JP" sz="4400" b="1" dirty="0">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4521370" y="6192579"/>
            <a:ext cx="4608512" cy="338554"/>
          </a:xfrm>
          <a:prstGeom prst="rect">
            <a:avLst/>
          </a:prstGeom>
          <a:noFill/>
        </p:spPr>
        <p:txBody>
          <a:bodyPr wrap="square" rtlCol="0">
            <a:spAutoFit/>
          </a:bodyPr>
          <a:lstStyle/>
          <a:p>
            <a:r>
              <a:rPr kumimoji="1" lang="ja-JP" altLang="en-US" sz="1600" dirty="0" smtClean="0"/>
              <a:t>監修：済生会川口総合病院　副院長　高木　厚先生</a:t>
            </a:r>
            <a:endParaRPr kumimoji="1" lang="ja-JP" altLang="en-US" sz="1600" dirty="0"/>
          </a:p>
        </p:txBody>
      </p:sp>
      <p:sp>
        <p:nvSpPr>
          <p:cNvPr id="5" name="テキスト ボックス 4"/>
          <p:cNvSpPr txBox="1"/>
          <p:nvPr/>
        </p:nvSpPr>
        <p:spPr>
          <a:xfrm>
            <a:off x="4932040" y="6550223"/>
            <a:ext cx="4186038" cy="307777"/>
          </a:xfrm>
          <a:prstGeom prst="rect">
            <a:avLst/>
          </a:prstGeom>
          <a:noFill/>
        </p:spPr>
        <p:txBody>
          <a:bodyPr wrap="square" rtlCol="0">
            <a:spAutoFit/>
          </a:bodyPr>
          <a:lstStyle/>
          <a:p>
            <a:r>
              <a:rPr kumimoji="1" lang="en-US" altLang="ja-JP" sz="1400" dirty="0" smtClean="0">
                <a:latin typeface="+mn-ea"/>
              </a:rPr>
              <a:t>Rev.20181001-1 All rights reserved </a:t>
            </a:r>
            <a:r>
              <a:rPr kumimoji="1" lang="en-US" altLang="ja-JP" sz="1400" dirty="0" err="1" smtClean="0">
                <a:latin typeface="+mn-ea"/>
              </a:rPr>
              <a:t>Nipro</a:t>
            </a:r>
            <a:r>
              <a:rPr kumimoji="1" lang="en-US" altLang="ja-JP" sz="1400" dirty="0" smtClean="0">
                <a:latin typeface="+mn-ea"/>
              </a:rPr>
              <a:t> Co., Ltd.</a:t>
            </a:r>
            <a:endParaRPr kumimoji="1" lang="ja-JP" altLang="en-US" sz="1400" dirty="0">
              <a:latin typeface="+mn-ea"/>
            </a:endParaRP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25110" y="4293096"/>
            <a:ext cx="3096344" cy="800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2231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87624" y="44624"/>
            <a:ext cx="1632178" cy="830997"/>
          </a:xfrm>
          <a:prstGeom prst="rect">
            <a:avLst/>
          </a:prstGeom>
          <a:noFill/>
        </p:spPr>
        <p:txBody>
          <a:bodyPr wrap="none" rtlCol="0">
            <a:spAutoFit/>
          </a:bodyPr>
          <a:lstStyle/>
          <a:p>
            <a:r>
              <a:rPr lang="ja-JP" altLang="en-US" sz="2800" b="1" dirty="0" smtClean="0">
                <a:solidFill>
                  <a:schemeClr val="bg1"/>
                </a:solidFill>
                <a:latin typeface="+mj-ea"/>
                <a:ea typeface="+mj-ea"/>
              </a:rPr>
              <a:t>対　策</a:t>
            </a:r>
            <a:endParaRPr lang="en-US" altLang="ja-JP" sz="2800" b="1" dirty="0" smtClean="0">
              <a:solidFill>
                <a:schemeClr val="bg1"/>
              </a:solidFill>
              <a:latin typeface="+mj-ea"/>
              <a:ea typeface="+mj-ea"/>
            </a:endParaRPr>
          </a:p>
          <a:p>
            <a:r>
              <a:rPr lang="en-US" altLang="ja-JP" sz="2000" b="1" dirty="0" smtClean="0">
                <a:solidFill>
                  <a:schemeClr val="bg1"/>
                </a:solidFill>
                <a:latin typeface="+mj-ea"/>
                <a:ea typeface="+mj-ea"/>
              </a:rPr>
              <a:t>- Measures -</a:t>
            </a:r>
            <a:endParaRPr lang="ja-JP" altLang="ja-JP" sz="2800" b="1" dirty="0">
              <a:solidFill>
                <a:schemeClr val="bg1"/>
              </a:solidFill>
              <a:latin typeface="+mj-ea"/>
              <a:ea typeface="+mj-ea"/>
            </a:endParaRPr>
          </a:p>
        </p:txBody>
      </p:sp>
      <p:sp>
        <p:nvSpPr>
          <p:cNvPr id="5" name="テキスト ボックス 4"/>
          <p:cNvSpPr txBox="1"/>
          <p:nvPr/>
        </p:nvSpPr>
        <p:spPr>
          <a:xfrm>
            <a:off x="516269" y="1412776"/>
            <a:ext cx="8283102" cy="5016758"/>
          </a:xfrm>
          <a:prstGeom prst="rect">
            <a:avLst/>
          </a:prstGeom>
          <a:noFill/>
        </p:spPr>
        <p:txBody>
          <a:bodyPr wrap="square" rtlCol="0">
            <a:spAutoFit/>
          </a:bodyPr>
          <a:lstStyle/>
          <a:p>
            <a:pPr marL="342900" indent="-342900">
              <a:buFont typeface="+mj-lt"/>
              <a:buAutoNum type="arabicPeriod"/>
            </a:pPr>
            <a:r>
              <a:rPr lang="ja-JP" altLang="en-US" sz="2000" b="1" dirty="0" smtClean="0">
                <a:latin typeface="ＭＳ Ｐゴシック" panose="020B0600070205080204" pitchFamily="50" charset="-128"/>
                <a:ea typeface="ＭＳ Ｐゴシック" panose="020B0600070205080204" pitchFamily="50" charset="-128"/>
              </a:rPr>
              <a:t>　</a:t>
            </a:r>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en-US" sz="2000" b="1" dirty="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カテーテルを引き抜く時は、イメージングコアを回転</a:t>
            </a:r>
            <a:r>
              <a:rPr lang="ja-JP" altLang="en-US" sz="2000" b="1" dirty="0" smtClean="0">
                <a:latin typeface="ＭＳ Ｐゴシック" panose="020B0600070205080204" pitchFamily="50" charset="-128"/>
                <a:ea typeface="ＭＳ Ｐゴシック" panose="020B0600070205080204" pitchFamily="50" charset="-128"/>
              </a:rPr>
              <a:t>させな</a:t>
            </a:r>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en-US" sz="2000" b="1" dirty="0" smtClean="0">
                <a:latin typeface="ＭＳ Ｐゴシック" panose="020B0600070205080204" pitchFamily="50" charset="-128"/>
                <a:ea typeface="ＭＳ Ｐゴシック" panose="020B0600070205080204" pitchFamily="50" charset="-128"/>
              </a:rPr>
              <a:t>　が</a:t>
            </a:r>
            <a:r>
              <a:rPr lang="ja-JP" altLang="en-US" sz="2000" b="1" dirty="0" err="1" smtClean="0">
                <a:latin typeface="ＭＳ Ｐゴシック" panose="020B0600070205080204" pitchFamily="50" charset="-128"/>
                <a:ea typeface="ＭＳ Ｐゴシック" panose="020B0600070205080204" pitchFamily="50" charset="-128"/>
              </a:rPr>
              <a:t>ら</a:t>
            </a:r>
            <a:r>
              <a:rPr lang="ja-JP" altLang="en-US" sz="2000" b="1" dirty="0" smtClean="0">
                <a:latin typeface="ＭＳ Ｐゴシック" panose="020B0600070205080204" pitchFamily="50" charset="-128"/>
                <a:ea typeface="ＭＳ Ｐゴシック" panose="020B0600070205080204" pitchFamily="50" charset="-128"/>
              </a:rPr>
              <a:t>行う</a:t>
            </a:r>
            <a:endParaRPr lang="en-US" altLang="ja-JP" sz="2000" b="1" dirty="0" smtClean="0">
              <a:latin typeface="ＭＳ Ｐゴシック" panose="020B0600070205080204" pitchFamily="50" charset="-128"/>
              <a:ea typeface="ＭＳ Ｐゴシック" panose="020B0600070205080204" pitchFamily="50" charset="-128"/>
            </a:endParaRPr>
          </a:p>
          <a:p>
            <a:endParaRPr lang="en-US" altLang="ja-JP" sz="2000" b="1" dirty="0">
              <a:latin typeface="ＭＳ Ｐゴシック" panose="020B0600070205080204" pitchFamily="50" charset="-128"/>
              <a:ea typeface="ＭＳ Ｐゴシック" panose="020B0600070205080204" pitchFamily="50" charset="-128"/>
            </a:endParaRPr>
          </a:p>
          <a:p>
            <a:pPr lvl="0"/>
            <a:r>
              <a:rPr lang="en-US" altLang="ja-JP" sz="2000" b="1" dirty="0" smtClean="0">
                <a:latin typeface="ＭＳ Ｐゴシック" panose="020B0600070205080204" pitchFamily="50" charset="-128"/>
                <a:ea typeface="ＭＳ Ｐゴシック" panose="020B0600070205080204" pitchFamily="50" charset="-128"/>
              </a:rPr>
              <a:t>2.</a:t>
            </a:r>
            <a:endParaRPr lang="en-US" altLang="ja-JP" sz="2000" b="1" dirty="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できるだけ</a:t>
            </a:r>
            <a:r>
              <a:rPr lang="ja-JP" altLang="en-US" sz="2000" b="1" dirty="0">
                <a:latin typeface="ＭＳ Ｐゴシック" panose="020B0600070205080204" pitchFamily="50" charset="-128"/>
                <a:ea typeface="ＭＳ Ｐゴシック" panose="020B0600070205080204" pitchFamily="50" charset="-128"/>
              </a:rPr>
              <a:t>イメージングコアを</a:t>
            </a:r>
            <a:r>
              <a:rPr lang="en-US" altLang="ja-JP" sz="2000" b="1" dirty="0">
                <a:latin typeface="ＭＳ Ｐゴシック" panose="020B0600070205080204" pitchFamily="50" charset="-128"/>
                <a:ea typeface="ＭＳ Ｐゴシック" panose="020B0600070205080204" pitchFamily="50" charset="-128"/>
              </a:rPr>
              <a:t>distal</a:t>
            </a:r>
            <a:r>
              <a:rPr lang="ja-JP" altLang="en-US" sz="2000" b="1" dirty="0">
                <a:latin typeface="ＭＳ Ｐゴシック" panose="020B0600070205080204" pitchFamily="50" charset="-128"/>
                <a:ea typeface="ＭＳ Ｐゴシック" panose="020B0600070205080204" pitchFamily="50" charset="-128"/>
              </a:rPr>
              <a:t>側に戻して</a:t>
            </a:r>
            <a:r>
              <a:rPr lang="ja-JP" altLang="en-US" sz="2000" b="1" dirty="0" smtClean="0">
                <a:latin typeface="ＭＳ Ｐゴシック" panose="020B0600070205080204" pitchFamily="50" charset="-128"/>
                <a:ea typeface="ＭＳ Ｐゴシック" panose="020B0600070205080204" pitchFamily="50" charset="-128"/>
              </a:rPr>
              <a:t>から</a:t>
            </a:r>
            <a:r>
              <a:rPr lang="ja-JP" altLang="en-US" sz="2000" b="1" dirty="0">
                <a:latin typeface="ＭＳ Ｐゴシック" panose="020B0600070205080204" pitchFamily="50" charset="-128"/>
                <a:ea typeface="ＭＳ Ｐゴシック" panose="020B0600070205080204" pitchFamily="50" charset="-128"/>
              </a:rPr>
              <a:t>カテーテル</a:t>
            </a:r>
            <a:r>
              <a:rPr lang="ja-JP" altLang="en-US" sz="2000" b="1" dirty="0" smtClean="0">
                <a:latin typeface="ＭＳ Ｐゴシック" panose="020B0600070205080204" pitchFamily="50" charset="-128"/>
                <a:ea typeface="ＭＳ Ｐゴシック" panose="020B0600070205080204" pitchFamily="50" charset="-128"/>
              </a:rPr>
              <a:t>を</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smtClean="0">
                <a:latin typeface="ＭＳ Ｐゴシック" panose="020B0600070205080204" pitchFamily="50" charset="-128"/>
                <a:ea typeface="ＭＳ Ｐゴシック" panose="020B0600070205080204" pitchFamily="50" charset="-128"/>
              </a:rPr>
              <a:t>　抜去する</a:t>
            </a:r>
            <a:endParaRPr lang="en-US" altLang="ja-JP" sz="2000" b="1" dirty="0">
              <a:latin typeface="ＭＳ Ｐゴシック" panose="020B0600070205080204" pitchFamily="50" charset="-128"/>
              <a:ea typeface="ＭＳ Ｐゴシック" panose="020B0600070205080204" pitchFamily="50" charset="-128"/>
            </a:endParaRPr>
          </a:p>
          <a:p>
            <a:pPr lvl="0"/>
            <a:endParaRPr lang="en-US" altLang="ja-JP" sz="2000" b="1" dirty="0">
              <a:latin typeface="ＭＳ Ｐゴシック" panose="020B0600070205080204" pitchFamily="50" charset="-128"/>
              <a:ea typeface="ＭＳ Ｐゴシック" panose="020B0600070205080204" pitchFamily="50" charset="-128"/>
            </a:endParaRPr>
          </a:p>
          <a:p>
            <a:pPr fontAlgn="base"/>
            <a:r>
              <a:rPr lang="en-US" altLang="ja-JP" sz="2000" b="1" dirty="0" smtClean="0">
                <a:latin typeface="ＭＳ Ｐゴシック" panose="020B0600070205080204" pitchFamily="50" charset="-128"/>
                <a:ea typeface="ＭＳ Ｐゴシック" panose="020B0600070205080204" pitchFamily="50" charset="-128"/>
              </a:rPr>
              <a:t>3.</a:t>
            </a:r>
            <a:endParaRPr lang="en-US" altLang="ja-JP" sz="2000" b="1" dirty="0">
              <a:latin typeface="ＭＳ Ｐゴシック" panose="020B0600070205080204" pitchFamily="50" charset="-128"/>
              <a:ea typeface="ＭＳ Ｐゴシック" panose="020B0600070205080204" pitchFamily="50" charset="-128"/>
            </a:endParaRPr>
          </a:p>
          <a:p>
            <a:pPr fontAlgn="base"/>
            <a:r>
              <a:rPr lang="ja-JP" altLang="en-US" sz="2000" b="1" dirty="0" smtClean="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カテーテルを引き抜く時は透視で確認し</a:t>
            </a:r>
            <a:r>
              <a:rPr lang="ja-JP" altLang="en-US" sz="2000" b="1" dirty="0" smtClean="0">
                <a:latin typeface="ＭＳ Ｐゴシック" panose="020B0600070205080204" pitchFamily="50" charset="-128"/>
                <a:ea typeface="ＭＳ Ｐゴシック" panose="020B0600070205080204" pitchFamily="50" charset="-128"/>
              </a:rPr>
              <a:t>、ガイドワイヤに</a:t>
            </a:r>
            <a:r>
              <a:rPr lang="ja-JP" altLang="en-US" sz="2000" b="1" dirty="0" err="1" smtClean="0">
                <a:latin typeface="ＭＳ Ｐゴシック" panose="020B0600070205080204" pitchFamily="50" charset="-128"/>
                <a:ea typeface="ＭＳ Ｐゴシック" panose="020B0600070205080204" pitchFamily="50" charset="-128"/>
              </a:rPr>
              <a:t>た</a:t>
            </a:r>
            <a:endParaRPr lang="en-US" altLang="ja-JP" sz="2000" b="1" dirty="0">
              <a:latin typeface="ＭＳ Ｐゴシック" panose="020B0600070205080204" pitchFamily="50" charset="-128"/>
              <a:ea typeface="ＭＳ Ｐゴシック" panose="020B0600070205080204" pitchFamily="50" charset="-128"/>
            </a:endParaRPr>
          </a:p>
          <a:p>
            <a:pPr fontAlgn="base"/>
            <a:r>
              <a:rPr lang="ja-JP" altLang="en-US" sz="2000" b="1" dirty="0" smtClean="0">
                <a:latin typeface="ＭＳ Ｐゴシック" panose="020B0600070205080204" pitchFamily="50" charset="-128"/>
                <a:ea typeface="ＭＳ Ｐゴシック" panose="020B0600070205080204" pitchFamily="50" charset="-128"/>
              </a:rPr>
              <a:t>　</a:t>
            </a:r>
            <a:r>
              <a:rPr lang="ja-JP" altLang="en-US" sz="2000" b="1" dirty="0" err="1" smtClean="0">
                <a:latin typeface="ＭＳ Ｐゴシック" panose="020B0600070205080204" pitchFamily="50" charset="-128"/>
                <a:ea typeface="ＭＳ Ｐゴシック" panose="020B0600070205080204" pitchFamily="50" charset="-128"/>
              </a:rPr>
              <a:t>わ</a:t>
            </a:r>
            <a:r>
              <a:rPr lang="ja-JP" altLang="en-US" sz="2000" b="1" dirty="0" smtClean="0">
                <a:latin typeface="ＭＳ Ｐゴシック" panose="020B0600070205080204" pitchFamily="50" charset="-128"/>
                <a:ea typeface="ＭＳ Ｐゴシック" panose="020B0600070205080204" pitchFamily="50" charset="-128"/>
              </a:rPr>
              <a:t>みがあった</a:t>
            </a:r>
            <a:r>
              <a:rPr lang="ja-JP" altLang="en-US" sz="2000" b="1" dirty="0">
                <a:latin typeface="ＭＳ Ｐゴシック" panose="020B0600070205080204" pitchFamily="50" charset="-128"/>
                <a:ea typeface="ＭＳ Ｐゴシック" panose="020B0600070205080204" pitchFamily="50" charset="-128"/>
              </a:rPr>
              <a:t>場合は</a:t>
            </a:r>
            <a:r>
              <a:rPr lang="ja-JP" altLang="en-US" sz="2000" b="1" dirty="0" smtClean="0">
                <a:latin typeface="ＭＳ Ｐゴシック" panose="020B0600070205080204" pitchFamily="50" charset="-128"/>
                <a:ea typeface="ＭＳ Ｐゴシック" panose="020B0600070205080204" pitchFamily="50" charset="-128"/>
              </a:rPr>
              <a:t>、ガイドワイヤを</a:t>
            </a:r>
            <a:r>
              <a:rPr lang="ja-JP" altLang="en-US" sz="2000" b="1" dirty="0">
                <a:latin typeface="ＭＳ Ｐゴシック" panose="020B0600070205080204" pitchFamily="50" charset="-128"/>
                <a:ea typeface="ＭＳ Ｐゴシック" panose="020B0600070205080204" pitchFamily="50" charset="-128"/>
              </a:rPr>
              <a:t>少し</a:t>
            </a:r>
            <a:r>
              <a:rPr lang="ja-JP" altLang="en-US" sz="2000" b="1" dirty="0" smtClean="0">
                <a:latin typeface="ＭＳ Ｐゴシック" panose="020B0600070205080204" pitchFamily="50" charset="-128"/>
                <a:ea typeface="ＭＳ Ｐゴシック" panose="020B0600070205080204" pitchFamily="50" charset="-128"/>
              </a:rPr>
              <a:t>引いてたわみ</a:t>
            </a:r>
            <a:r>
              <a:rPr lang="ja-JP" altLang="en-US" sz="2000" b="1" dirty="0">
                <a:latin typeface="ＭＳ Ｐゴシック" panose="020B0600070205080204" pitchFamily="50" charset="-128"/>
                <a:ea typeface="ＭＳ Ｐゴシック" panose="020B0600070205080204" pitchFamily="50" charset="-128"/>
              </a:rPr>
              <a:t>を</a:t>
            </a:r>
            <a:r>
              <a:rPr lang="ja-JP" altLang="en-US" sz="2000" b="1" dirty="0" smtClean="0">
                <a:latin typeface="ＭＳ Ｐゴシック" panose="020B0600070205080204" pitchFamily="50" charset="-128"/>
                <a:ea typeface="ＭＳ Ｐゴシック" panose="020B0600070205080204" pitchFamily="50" charset="-128"/>
              </a:rPr>
              <a:t>解消する</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endParaRPr lang="en-US" altLang="ja-JP" sz="2000" b="1" dirty="0">
              <a:latin typeface="ＭＳ Ｐゴシック" panose="020B0600070205080204" pitchFamily="50" charset="-128"/>
              <a:ea typeface="ＭＳ Ｐゴシック" panose="020B0600070205080204" pitchFamily="50" charset="-128"/>
            </a:endParaRPr>
          </a:p>
          <a:p>
            <a:pPr marL="342900" indent="-342900" fontAlgn="base">
              <a:buAutoNum type="arabicPeriod" startAt="4"/>
            </a:pPr>
            <a:r>
              <a:rPr lang="ja-JP" altLang="en-US" sz="2000" b="1" dirty="0" smtClean="0">
                <a:latin typeface="ＭＳ Ｐゴシック" panose="020B0600070205080204" pitchFamily="50" charset="-128"/>
                <a:ea typeface="ＭＳ Ｐゴシック" panose="020B0600070205080204" pitchFamily="50" charset="-128"/>
              </a:rPr>
              <a:t>　</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en-US" altLang="ja-JP" sz="2000" b="1" dirty="0" smtClean="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カテーテルを引き抜く時に</a:t>
            </a:r>
            <a:r>
              <a:rPr lang="ja-JP" altLang="en-US" sz="2000" b="1" dirty="0" smtClean="0">
                <a:latin typeface="ＭＳ Ｐゴシック" panose="020B0600070205080204" pitchFamily="50" charset="-128"/>
                <a:ea typeface="ＭＳ Ｐゴシック" panose="020B0600070205080204" pitchFamily="50" charset="-128"/>
              </a:rPr>
              <a:t>、ガイドと</a:t>
            </a:r>
            <a:r>
              <a:rPr lang="ja-JP" altLang="en-US" sz="2000" b="1" dirty="0">
                <a:latin typeface="ＭＳ Ｐゴシック" panose="020B0600070205080204" pitchFamily="50" charset="-128"/>
                <a:ea typeface="ＭＳ Ｐゴシック" panose="020B0600070205080204" pitchFamily="50" charset="-128"/>
              </a:rPr>
              <a:t>の抵抗が感じられた</a:t>
            </a:r>
            <a:r>
              <a:rPr lang="ja-JP" altLang="en-US" sz="2000" b="1" dirty="0" smtClean="0">
                <a:latin typeface="ＭＳ Ｐゴシック" panose="020B0600070205080204" pitchFamily="50" charset="-128"/>
                <a:ea typeface="ＭＳ Ｐゴシック" panose="020B0600070205080204" pitchFamily="50" charset="-128"/>
              </a:rPr>
              <a:t>場合</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には、再度ガイドワイヤと</a:t>
            </a:r>
            <a:r>
              <a:rPr lang="en-US" altLang="ja-JP" sz="2000" b="1" dirty="0">
                <a:latin typeface="ＭＳ Ｐゴシック" panose="020B0600070205080204" pitchFamily="50" charset="-128"/>
                <a:ea typeface="ＭＳ Ｐゴシック" panose="020B0600070205080204" pitchFamily="50" charset="-128"/>
              </a:rPr>
              <a:t>IVUS</a:t>
            </a:r>
            <a:r>
              <a:rPr lang="ja-JP" altLang="en-US" sz="2000" b="1" dirty="0">
                <a:latin typeface="ＭＳ Ｐゴシック" panose="020B0600070205080204" pitchFamily="50" charset="-128"/>
                <a:ea typeface="ＭＳ Ｐゴシック" panose="020B0600070205080204" pitchFamily="50" charset="-128"/>
              </a:rPr>
              <a:t>カテーテルを奥まで入れて、</a:t>
            </a:r>
            <a:r>
              <a:rPr lang="ja-JP" altLang="en-US" sz="2000" b="1" dirty="0" smtClean="0">
                <a:latin typeface="ＭＳ Ｐゴシック" panose="020B0600070205080204" pitchFamily="50" charset="-128"/>
                <a:ea typeface="ＭＳ Ｐゴシック" panose="020B0600070205080204" pitchFamily="50" charset="-128"/>
              </a:rPr>
              <a:t>ガイド　</a:t>
            </a:r>
            <a:endParaRPr lang="en-US" altLang="ja-JP" sz="2000" b="1" dirty="0" smtClean="0">
              <a:latin typeface="ＭＳ Ｐゴシック" panose="020B0600070205080204" pitchFamily="50" charset="-128"/>
              <a:ea typeface="ＭＳ Ｐゴシック" panose="020B0600070205080204" pitchFamily="50" charset="-128"/>
            </a:endParaRPr>
          </a:p>
          <a:p>
            <a:pPr fontAlgn="base"/>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ワイヤ</a:t>
            </a:r>
            <a:r>
              <a:rPr lang="ja-JP" altLang="en-US" sz="2000" b="1" dirty="0">
                <a:latin typeface="ＭＳ Ｐゴシック" panose="020B0600070205080204" pitchFamily="50" charset="-128"/>
                <a:ea typeface="ＭＳ Ｐゴシック" panose="020B0600070205080204" pitchFamily="50" charset="-128"/>
              </a:rPr>
              <a:t>のたわみの原因を取り除く　</a:t>
            </a:r>
            <a:endParaRPr lang="en-US" altLang="ja-JP" sz="2000" dirty="0" smtClean="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56279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animEffect transition="in" filter="fade">
                                      <p:cBhvr>
                                        <p:cTn id="29" dur="500"/>
                                        <p:tgtEl>
                                          <p:spTgt spid="5">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9" end="9"/>
                                            </p:txEl>
                                          </p:spTgt>
                                        </p:tgtEl>
                                        <p:attrNameLst>
                                          <p:attrName>style.visibility</p:attrName>
                                        </p:attrNameLst>
                                      </p:cBhvr>
                                      <p:to>
                                        <p:strVal val="visible"/>
                                      </p:to>
                                    </p:set>
                                    <p:animEffect transition="in" filter="fade">
                                      <p:cBhvr>
                                        <p:cTn id="32" dur="500"/>
                                        <p:tgtEl>
                                          <p:spTgt spid="5">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animEffect transition="in" filter="fade">
                                      <p:cBhvr>
                                        <p:cTn id="35" dur="500"/>
                                        <p:tgtEl>
                                          <p:spTgt spid="5">
                                            <p:txEl>
                                              <p:pRg st="10"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
                                            <p:txEl>
                                              <p:pRg st="12" end="12"/>
                                            </p:txEl>
                                          </p:spTgt>
                                        </p:tgtEl>
                                        <p:attrNameLst>
                                          <p:attrName>style.visibility</p:attrName>
                                        </p:attrNameLst>
                                      </p:cBhvr>
                                      <p:to>
                                        <p:strVal val="visible"/>
                                      </p:to>
                                    </p:set>
                                    <p:animEffect transition="in" filter="fade">
                                      <p:cBhvr>
                                        <p:cTn id="40" dur="500"/>
                                        <p:tgtEl>
                                          <p:spTgt spid="5">
                                            <p:txEl>
                                              <p:pRg st="12" end="12"/>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5">
                                            <p:txEl>
                                              <p:pRg st="13" end="13"/>
                                            </p:txEl>
                                          </p:spTgt>
                                        </p:tgtEl>
                                        <p:attrNameLst>
                                          <p:attrName>style.visibility</p:attrName>
                                        </p:attrNameLst>
                                      </p:cBhvr>
                                      <p:to>
                                        <p:strVal val="visible"/>
                                      </p:to>
                                    </p:set>
                                    <p:animEffect transition="in" filter="fade">
                                      <p:cBhvr>
                                        <p:cTn id="43" dur="500"/>
                                        <p:tgtEl>
                                          <p:spTgt spid="5">
                                            <p:txEl>
                                              <p:pRg st="13" end="13"/>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5">
                                            <p:txEl>
                                              <p:pRg st="14" end="14"/>
                                            </p:txEl>
                                          </p:spTgt>
                                        </p:tgtEl>
                                        <p:attrNameLst>
                                          <p:attrName>style.visibility</p:attrName>
                                        </p:attrNameLst>
                                      </p:cBhvr>
                                      <p:to>
                                        <p:strVal val="visible"/>
                                      </p:to>
                                    </p:set>
                                    <p:animEffect transition="in" filter="fade">
                                      <p:cBhvr>
                                        <p:cTn id="46" dur="500"/>
                                        <p:tgtEl>
                                          <p:spTgt spid="5">
                                            <p:txEl>
                                              <p:pRg st="14" end="14"/>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5">
                                            <p:txEl>
                                              <p:pRg st="15" end="15"/>
                                            </p:txEl>
                                          </p:spTgt>
                                        </p:tgtEl>
                                        <p:attrNameLst>
                                          <p:attrName>style.visibility</p:attrName>
                                        </p:attrNameLst>
                                      </p:cBhvr>
                                      <p:to>
                                        <p:strVal val="visible"/>
                                      </p:to>
                                    </p:set>
                                    <p:animEffect transition="in" filter="fade">
                                      <p:cBhvr>
                                        <p:cTn id="49"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57529" y="116632"/>
            <a:ext cx="2531462" cy="830997"/>
          </a:xfrm>
          <a:prstGeom prst="rect">
            <a:avLst/>
          </a:prstGeom>
          <a:noFill/>
        </p:spPr>
        <p:txBody>
          <a:bodyPr wrap="none" rtlCol="0">
            <a:spAutoFit/>
          </a:bodyPr>
          <a:lstStyle/>
          <a:p>
            <a:r>
              <a:rPr lang="ja-JP" altLang="en-US" sz="2800" b="1" dirty="0" smtClean="0">
                <a:solidFill>
                  <a:schemeClr val="bg1"/>
                </a:solidFill>
                <a:latin typeface="+mj-ea"/>
                <a:ea typeface="+mj-ea"/>
              </a:rPr>
              <a:t>ステントスタック</a:t>
            </a:r>
            <a:endParaRPr lang="en-US" altLang="ja-JP" sz="2800" b="1" dirty="0" smtClean="0">
              <a:solidFill>
                <a:schemeClr val="bg1"/>
              </a:solidFill>
              <a:latin typeface="+mj-ea"/>
              <a:ea typeface="+mj-ea"/>
            </a:endParaRPr>
          </a:p>
          <a:p>
            <a:r>
              <a:rPr lang="en-US" altLang="ja-JP" sz="2000" b="1" dirty="0" smtClean="0">
                <a:solidFill>
                  <a:schemeClr val="bg1"/>
                </a:solidFill>
                <a:latin typeface="+mj-ea"/>
                <a:ea typeface="+mj-ea"/>
              </a:rPr>
              <a:t>- Stent stack -</a:t>
            </a:r>
          </a:p>
        </p:txBody>
      </p:sp>
      <p:sp>
        <p:nvSpPr>
          <p:cNvPr id="5" name="テキスト ボックス 4"/>
          <p:cNvSpPr txBox="1"/>
          <p:nvPr/>
        </p:nvSpPr>
        <p:spPr>
          <a:xfrm>
            <a:off x="107504" y="951468"/>
            <a:ext cx="7571303" cy="584775"/>
          </a:xfrm>
          <a:prstGeom prst="rect">
            <a:avLst/>
          </a:prstGeom>
          <a:noFill/>
        </p:spPr>
        <p:txBody>
          <a:bodyPr wrap="none" rtlCol="0">
            <a:spAutoFit/>
          </a:bodyPr>
          <a:lstStyle/>
          <a:p>
            <a:r>
              <a:rPr lang="ja-JP" altLang="en-US" sz="1600" b="1" dirty="0" smtClean="0">
                <a:latin typeface="+mn-ea"/>
              </a:rPr>
              <a:t>ステント</a:t>
            </a:r>
            <a:r>
              <a:rPr lang="ja-JP" altLang="en-US" sz="1600" b="1" dirty="0">
                <a:latin typeface="+mn-ea"/>
              </a:rPr>
              <a:t>の</a:t>
            </a:r>
            <a:r>
              <a:rPr lang="en-US" altLang="ja-JP" sz="1600" b="1" dirty="0" err="1" smtClean="0">
                <a:latin typeface="+mn-ea"/>
              </a:rPr>
              <a:t>Malapposition</a:t>
            </a:r>
            <a:r>
              <a:rPr lang="ja-JP" altLang="en-US" sz="1600" b="1" dirty="0">
                <a:latin typeface="+mn-ea"/>
              </a:rPr>
              <a:t>や</a:t>
            </a:r>
            <a:r>
              <a:rPr lang="en-US" altLang="ja-JP" sz="1600" b="1" dirty="0">
                <a:latin typeface="+mn-ea"/>
              </a:rPr>
              <a:t>IVUS</a:t>
            </a:r>
            <a:r>
              <a:rPr lang="ja-JP" altLang="en-US" sz="1600" b="1" dirty="0">
                <a:latin typeface="+mn-ea"/>
              </a:rPr>
              <a:t>カテーテル</a:t>
            </a:r>
            <a:r>
              <a:rPr lang="ja-JP" altLang="en-US" sz="1600" b="1" dirty="0" smtClean="0">
                <a:latin typeface="+mn-ea"/>
              </a:rPr>
              <a:t>のガイドワイヤイグジットポートの</a:t>
            </a:r>
            <a:r>
              <a:rPr lang="ja-JP" altLang="en-US" sz="1600" b="1" dirty="0">
                <a:latin typeface="+mn-ea"/>
              </a:rPr>
              <a:t>破損</a:t>
            </a:r>
            <a:r>
              <a:rPr lang="ja-JP" altLang="en-US" sz="1600" b="1" dirty="0" smtClean="0">
                <a:latin typeface="+mn-ea"/>
              </a:rPr>
              <a:t>など</a:t>
            </a:r>
            <a:endParaRPr lang="en-US" altLang="ja-JP" sz="1600" b="1" dirty="0" smtClean="0">
              <a:latin typeface="+mn-ea"/>
            </a:endParaRPr>
          </a:p>
          <a:p>
            <a:r>
              <a:rPr lang="ja-JP" altLang="en-US" sz="1600" b="1" dirty="0" smtClean="0">
                <a:latin typeface="+mn-ea"/>
              </a:rPr>
              <a:t>により</a:t>
            </a:r>
            <a:r>
              <a:rPr lang="ja-JP" altLang="en-US" sz="1600" b="1" dirty="0">
                <a:latin typeface="+mn-ea"/>
              </a:rPr>
              <a:t>、</a:t>
            </a:r>
            <a:r>
              <a:rPr lang="ja-JP" altLang="en-US" sz="1600" b="1" dirty="0" smtClean="0">
                <a:latin typeface="+mn-ea"/>
              </a:rPr>
              <a:t>ステントストラットにガイドワイヤイグジットポートが</a:t>
            </a:r>
            <a:r>
              <a:rPr lang="ja-JP" altLang="en-US" sz="1600" b="1" dirty="0">
                <a:latin typeface="+mn-ea"/>
              </a:rPr>
              <a:t>スタックしやすく</a:t>
            </a:r>
            <a:r>
              <a:rPr lang="ja-JP" altLang="en-US" sz="1600" b="1" dirty="0" smtClean="0">
                <a:latin typeface="+mn-ea"/>
              </a:rPr>
              <a:t>なる</a:t>
            </a:r>
            <a:endParaRPr lang="en-US" altLang="ja-JP" sz="1600" b="1" dirty="0" smtClean="0">
              <a:latin typeface="+mn-ea"/>
            </a:endParaRPr>
          </a:p>
        </p:txBody>
      </p:sp>
      <p:pic>
        <p:nvPicPr>
          <p:cNvPr id="2" name="Stentスタック.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84560" y="1575709"/>
            <a:ext cx="8779928" cy="4938710"/>
          </a:xfrm>
          <a:prstGeom prst="rect">
            <a:avLst/>
          </a:prstGeom>
        </p:spPr>
      </p:pic>
    </p:spTree>
    <p:extLst>
      <p:ext uri="{BB962C8B-B14F-4D97-AF65-F5344CB8AC3E}">
        <p14:creationId xmlns:p14="http://schemas.microsoft.com/office/powerpoint/2010/main" val="29030078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07504" y="404665"/>
            <a:ext cx="8784976" cy="2808312"/>
            <a:chOff x="107504" y="404665"/>
            <a:chExt cx="8784976" cy="2808312"/>
          </a:xfrm>
        </p:grpSpPr>
        <p:pic>
          <p:nvPicPr>
            <p:cNvPr id="16" name="Picture 2" descr="E:\1.グラフィック\2018NP\13.DualProトラブルシューティング高木先生\①_ステントストラットの拡張不全.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4" y="404665"/>
              <a:ext cx="4992555"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5508104" y="1301632"/>
              <a:ext cx="3384376" cy="584775"/>
            </a:xfrm>
            <a:prstGeom prst="rect">
              <a:avLst/>
            </a:prstGeom>
          </p:spPr>
          <p:txBody>
            <a:bodyPr wrap="square">
              <a:spAutoFit/>
            </a:bodyPr>
            <a:lstStyle/>
            <a:p>
              <a:r>
                <a:rPr lang="ja-JP" altLang="en-US" sz="1600" b="1" dirty="0" smtClean="0">
                  <a:latin typeface="ＭＳ Ｐゴシック" panose="020B0600070205080204" pitchFamily="50" charset="-128"/>
                  <a:ea typeface="ＭＳ Ｐゴシック" panose="020B0600070205080204" pitchFamily="50" charset="-128"/>
                </a:rPr>
                <a:t>ステント</a:t>
              </a:r>
              <a:r>
                <a:rPr lang="en-US" altLang="ja-JP" sz="1600" b="1" dirty="0" err="1" smtClean="0">
                  <a:latin typeface="ＭＳ Ｐゴシック" panose="020B0600070205080204" pitchFamily="50" charset="-128"/>
                  <a:ea typeface="ＭＳ Ｐゴシック" panose="020B0600070205080204" pitchFamily="50" charset="-128"/>
                </a:rPr>
                <a:t>Malapposition</a:t>
              </a:r>
              <a:r>
                <a:rPr lang="ja-JP" altLang="en-US" sz="1600" b="1" dirty="0" smtClean="0">
                  <a:latin typeface="ＭＳ Ｐゴシック" panose="020B0600070205080204" pitchFamily="50" charset="-128"/>
                  <a:ea typeface="ＭＳ Ｐゴシック" panose="020B0600070205080204" pitchFamily="50" charset="-128"/>
                </a:rPr>
                <a:t>がある</a:t>
              </a:r>
              <a:endParaRPr lang="en-US" altLang="ja-JP" sz="1600" b="1" dirty="0" smtClean="0">
                <a:latin typeface="ＭＳ Ｐゴシック" panose="020B0600070205080204" pitchFamily="50" charset="-128"/>
                <a:ea typeface="ＭＳ Ｐゴシック" panose="020B0600070205080204" pitchFamily="50" charset="-128"/>
              </a:endParaRPr>
            </a:p>
            <a:p>
              <a:r>
                <a:rPr lang="en-US" altLang="ja-JP" sz="1600" b="1" dirty="0" smtClean="0">
                  <a:latin typeface="ＭＳ Ｐゴシック" panose="020B0600070205080204" pitchFamily="50" charset="-128"/>
                  <a:ea typeface="ＭＳ Ｐゴシック" panose="020B0600070205080204" pitchFamily="50" charset="-128"/>
                </a:rPr>
                <a:t>IVUS</a:t>
              </a:r>
              <a:r>
                <a:rPr lang="ja-JP" altLang="en-US" sz="1600" b="1" dirty="0" smtClean="0">
                  <a:latin typeface="ＭＳ Ｐゴシック" panose="020B0600070205080204" pitchFamily="50" charset="-128"/>
                  <a:ea typeface="ＭＳ Ｐゴシック" panose="020B0600070205080204" pitchFamily="50" charset="-128"/>
                </a:rPr>
                <a:t>カテーテルを抜去する</a:t>
              </a:r>
              <a:endParaRPr lang="en-US" altLang="ja-JP" sz="1600" b="1" dirty="0">
                <a:latin typeface="ＭＳ Ｐゴシック" panose="020B0600070205080204" pitchFamily="50" charset="-128"/>
                <a:ea typeface="ＭＳ Ｐゴシック" panose="020B0600070205080204" pitchFamily="50" charset="-128"/>
              </a:endParaRPr>
            </a:p>
          </p:txBody>
        </p:sp>
      </p:grpSp>
      <p:grpSp>
        <p:nvGrpSpPr>
          <p:cNvPr id="10" name="グループ化 9"/>
          <p:cNvGrpSpPr/>
          <p:nvPr/>
        </p:nvGrpSpPr>
        <p:grpSpPr>
          <a:xfrm>
            <a:off x="1508817" y="1594020"/>
            <a:ext cx="3999287" cy="1262579"/>
            <a:chOff x="1508817" y="1594020"/>
            <a:chExt cx="3999287" cy="1262579"/>
          </a:xfrm>
        </p:grpSpPr>
        <p:cxnSp>
          <p:nvCxnSpPr>
            <p:cNvPr id="19" name="直線矢印コネクタ 18"/>
            <p:cNvCxnSpPr>
              <a:stCxn id="2" idx="1"/>
            </p:cNvCxnSpPr>
            <p:nvPr/>
          </p:nvCxnSpPr>
          <p:spPr>
            <a:xfrm flipH="1">
              <a:off x="2771800" y="1594020"/>
              <a:ext cx="2736304" cy="292387"/>
            </a:xfrm>
            <a:prstGeom prst="straightConnector1">
              <a:avLst/>
            </a:prstGeom>
            <a:ln w="28575">
              <a:gradFill>
                <a:gsLst>
                  <a:gs pos="0">
                    <a:srgbClr val="C00000"/>
                  </a:gs>
                  <a:gs pos="65000">
                    <a:srgbClr val="FF7A00"/>
                  </a:gs>
                  <a:gs pos="36000">
                    <a:srgbClr val="FF0300"/>
                  </a:gs>
                  <a:gs pos="100000">
                    <a:srgbClr val="FFFF00"/>
                  </a:gs>
                </a:gsLst>
                <a:lin ang="5400000" scaled="0"/>
              </a:gradFill>
              <a:tailEnd type="arrow"/>
            </a:ln>
          </p:spPr>
          <p:style>
            <a:lnRef idx="1">
              <a:schemeClr val="accent1"/>
            </a:lnRef>
            <a:fillRef idx="0">
              <a:schemeClr val="accent1"/>
            </a:fillRef>
            <a:effectRef idx="0">
              <a:schemeClr val="accent1"/>
            </a:effectRef>
            <a:fontRef idx="minor">
              <a:schemeClr val="tx1"/>
            </a:fontRef>
          </p:style>
        </p:cxnSp>
        <p:sp>
          <p:nvSpPr>
            <p:cNvPr id="9" name="下矢印 8"/>
            <p:cNvSpPr/>
            <p:nvPr/>
          </p:nvSpPr>
          <p:spPr>
            <a:xfrm rot="14311822">
              <a:off x="1976077" y="2173315"/>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10"/>
          <p:cNvGrpSpPr/>
          <p:nvPr/>
        </p:nvGrpSpPr>
        <p:grpSpPr>
          <a:xfrm>
            <a:off x="119105" y="3429000"/>
            <a:ext cx="8485343" cy="2808312"/>
            <a:chOff x="119105" y="3429000"/>
            <a:chExt cx="8485343" cy="2808312"/>
          </a:xfrm>
        </p:grpSpPr>
        <p:pic>
          <p:nvPicPr>
            <p:cNvPr id="17" name="Picture 3" descr="E:\1.グラフィック\2018NP\13.DualProトラブルシューティング高木先生\②_ステントエッジにスタック.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105" y="3429000"/>
              <a:ext cx="4992555" cy="2808312"/>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5580112" y="4005064"/>
              <a:ext cx="3024336" cy="923330"/>
            </a:xfrm>
            <a:prstGeom prst="rect">
              <a:avLst/>
            </a:prstGeom>
          </p:spPr>
          <p:txBody>
            <a:bodyPr wrap="square">
              <a:spAutoFit/>
            </a:bodyPr>
            <a:lstStyle/>
            <a:p>
              <a:r>
                <a:rPr lang="ja-JP" altLang="en-US" b="1" dirty="0">
                  <a:latin typeface="ＭＳ Ｐゴシック" panose="020B0600070205080204" pitchFamily="50" charset="-128"/>
                  <a:ea typeface="ＭＳ Ｐゴシック" panose="020B0600070205080204" pitchFamily="50" charset="-128"/>
                </a:rPr>
                <a:t>ステントストラット</a:t>
              </a:r>
              <a:r>
                <a:rPr lang="ja-JP" altLang="en-US" b="1" dirty="0" smtClean="0">
                  <a:latin typeface="ＭＳ Ｐゴシック" panose="020B0600070205080204" pitchFamily="50" charset="-128"/>
                  <a:ea typeface="ＭＳ Ｐゴシック" panose="020B0600070205080204" pitchFamily="50" charset="-128"/>
                </a:rPr>
                <a:t>に</a:t>
              </a:r>
              <a:endParaRPr lang="en-US" altLang="ja-JP" b="1" dirty="0" smtClean="0">
                <a:latin typeface="ＭＳ Ｐゴシック" panose="020B0600070205080204" pitchFamily="50" charset="-128"/>
                <a:ea typeface="ＭＳ Ｐゴシック" panose="020B0600070205080204" pitchFamily="50" charset="-128"/>
              </a:endParaRPr>
            </a:p>
            <a:p>
              <a:r>
                <a:rPr lang="ja-JP" altLang="en-US" b="1" dirty="0" smtClean="0">
                  <a:latin typeface="ＭＳ Ｐゴシック" panose="020B0600070205080204" pitchFamily="50" charset="-128"/>
                  <a:ea typeface="ＭＳ Ｐゴシック" panose="020B0600070205080204" pitchFamily="50" charset="-128"/>
                </a:rPr>
                <a:t>ガイドワイヤイグジットポートがスタック</a:t>
              </a:r>
              <a:r>
                <a:rPr lang="ja-JP" altLang="en-US" b="1" dirty="0">
                  <a:latin typeface="ＭＳ Ｐゴシック" panose="020B0600070205080204" pitchFamily="50" charset="-128"/>
                  <a:ea typeface="ＭＳ Ｐゴシック" panose="020B0600070205080204" pitchFamily="50" charset="-128"/>
                </a:rPr>
                <a:t>！</a:t>
              </a:r>
              <a:endParaRPr lang="en-US" altLang="ja-JP" b="1" dirty="0">
                <a:latin typeface="ＭＳ Ｐゴシック" panose="020B0600070205080204" pitchFamily="50" charset="-128"/>
                <a:ea typeface="ＭＳ Ｐゴシック" panose="020B0600070205080204" pitchFamily="50" charset="-128"/>
              </a:endParaRPr>
            </a:p>
          </p:txBody>
        </p:sp>
      </p:grpSp>
      <p:grpSp>
        <p:nvGrpSpPr>
          <p:cNvPr id="12" name="グループ化 11"/>
          <p:cNvGrpSpPr/>
          <p:nvPr/>
        </p:nvGrpSpPr>
        <p:grpSpPr>
          <a:xfrm>
            <a:off x="1763688" y="4466729"/>
            <a:ext cx="3816424" cy="1228875"/>
            <a:chOff x="1763688" y="4466729"/>
            <a:chExt cx="3816424" cy="1228875"/>
          </a:xfrm>
        </p:grpSpPr>
        <p:cxnSp>
          <p:nvCxnSpPr>
            <p:cNvPr id="23" name="直線矢印コネクタ 22"/>
            <p:cNvCxnSpPr>
              <a:stCxn id="7" idx="1"/>
            </p:cNvCxnSpPr>
            <p:nvPr/>
          </p:nvCxnSpPr>
          <p:spPr>
            <a:xfrm flipH="1">
              <a:off x="2555776" y="4466729"/>
              <a:ext cx="3024336" cy="512620"/>
            </a:xfrm>
            <a:prstGeom prst="straightConnector1">
              <a:avLst/>
            </a:prstGeom>
            <a:ln w="28575">
              <a:gradFill>
                <a:gsLst>
                  <a:gs pos="0">
                    <a:srgbClr val="C00000"/>
                  </a:gs>
                  <a:gs pos="65000">
                    <a:srgbClr val="FF7A00"/>
                  </a:gs>
                  <a:gs pos="36000">
                    <a:srgbClr val="FF0300"/>
                  </a:gs>
                  <a:gs pos="100000">
                    <a:srgbClr val="FFFF00"/>
                  </a:gs>
                </a:gsLst>
                <a:lin ang="5400000" scaled="0"/>
              </a:gradFill>
              <a:tailEnd type="arrow"/>
            </a:ln>
          </p:spPr>
          <p:style>
            <a:lnRef idx="1">
              <a:schemeClr val="accent1"/>
            </a:lnRef>
            <a:fillRef idx="0">
              <a:schemeClr val="accent1"/>
            </a:fillRef>
            <a:effectRef idx="0">
              <a:schemeClr val="accent1"/>
            </a:effectRef>
            <a:fontRef idx="minor">
              <a:schemeClr val="tx1"/>
            </a:fontRef>
          </p:style>
        </p:cxnSp>
        <p:sp>
          <p:nvSpPr>
            <p:cNvPr id="8" name="下矢印 7"/>
            <p:cNvSpPr/>
            <p:nvPr/>
          </p:nvSpPr>
          <p:spPr>
            <a:xfrm rot="14572694">
              <a:off x="2751600" y="5012320"/>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楕円 3"/>
            <p:cNvSpPr/>
            <p:nvPr/>
          </p:nvSpPr>
          <p:spPr>
            <a:xfrm>
              <a:off x="1763688" y="4551792"/>
              <a:ext cx="1224136" cy="104411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4010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5292080" y="1853826"/>
            <a:ext cx="3600400" cy="1077218"/>
          </a:xfrm>
          <a:prstGeom prst="rect">
            <a:avLst/>
          </a:prstGeom>
        </p:spPr>
        <p:txBody>
          <a:bodyPr wrap="square">
            <a:spAutoFit/>
          </a:bodyPr>
          <a:lstStyle/>
          <a:p>
            <a:r>
              <a:rPr lang="ja-JP" altLang="en-US" sz="1600" b="1" dirty="0" smtClean="0">
                <a:latin typeface="ＭＳ Ｐゴシック" panose="020B0600070205080204" pitchFamily="50" charset="-128"/>
                <a:ea typeface="ＭＳ Ｐゴシック" panose="020B0600070205080204" pitchFamily="50" charset="-128"/>
              </a:rPr>
              <a:t>ステントストラットにガイドワイヤ</a:t>
            </a:r>
            <a:r>
              <a:rPr lang="en-US" altLang="ja-JP" sz="1600" b="1" dirty="0" smtClean="0">
                <a:latin typeface="ＭＳ Ｐゴシック" panose="020B0600070205080204" pitchFamily="50" charset="-128"/>
                <a:ea typeface="ＭＳ Ｐゴシック" panose="020B0600070205080204" pitchFamily="50" charset="-128"/>
              </a:rPr>
              <a:t> </a:t>
            </a:r>
            <a:r>
              <a:rPr lang="ja-JP" altLang="en-US" sz="1600" b="1" dirty="0" smtClean="0">
                <a:latin typeface="ＭＳ Ｐゴシック" panose="020B0600070205080204" pitchFamily="50" charset="-128"/>
                <a:ea typeface="ＭＳ Ｐゴシック" panose="020B0600070205080204" pitchFamily="50" charset="-128"/>
              </a:rPr>
              <a:t>イグジットポートがスタックしてしまったらカテーテルにトルクをかけながら少し押し込み、引っ掛かりを外す</a:t>
            </a:r>
            <a:endParaRPr lang="en-US" altLang="ja-JP" sz="1600" b="1" dirty="0">
              <a:latin typeface="ＭＳ Ｐゴシック" panose="020B0600070205080204" pitchFamily="50" charset="-128"/>
              <a:ea typeface="ＭＳ Ｐゴシック" panose="020B0600070205080204" pitchFamily="50" charset="-128"/>
            </a:endParaRPr>
          </a:p>
        </p:txBody>
      </p:sp>
      <p:pic>
        <p:nvPicPr>
          <p:cNvPr id="12" name="Picture 4" descr="E:\1.グラフィック\2018NP\13.DualProトラブルシューティング高木先生\④_IVUSカテーテルを押し込む.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476672"/>
            <a:ext cx="4896544" cy="27543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E:\1.グラフィック\2018NP\13.DualProトラブルシューティング高木先生\⑤_トルクをかけながら押し込む.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512" y="3483004"/>
            <a:ext cx="4896544" cy="2754308"/>
          </a:xfrm>
          <a:prstGeom prst="rect">
            <a:avLst/>
          </a:prstGeom>
          <a:noFill/>
          <a:extLst>
            <a:ext uri="{909E8E84-426E-40DD-AFC4-6F175D3DCCD1}">
              <a14:hiddenFill xmlns:a14="http://schemas.microsoft.com/office/drawing/2010/main">
                <a:solidFill>
                  <a:srgbClr val="FFFFFF"/>
                </a:solidFill>
              </a14:hiddenFill>
            </a:ext>
          </a:extLst>
        </p:spPr>
      </p:pic>
      <p:sp>
        <p:nvSpPr>
          <p:cNvPr id="7" name="右カーブ矢印 6"/>
          <p:cNvSpPr/>
          <p:nvPr/>
        </p:nvSpPr>
        <p:spPr>
          <a:xfrm rot="2585952">
            <a:off x="2509865" y="3712941"/>
            <a:ext cx="474817" cy="1672141"/>
          </a:xfrm>
          <a:prstGeom prst="curvedRightArrow">
            <a:avLst>
              <a:gd name="adj1" fmla="val 25000"/>
              <a:gd name="adj2" fmla="val 50000"/>
              <a:gd name="adj3" fmla="val 29454"/>
            </a:avLst>
          </a:prstGeom>
          <a:gradFill>
            <a:gsLst>
              <a:gs pos="33000">
                <a:srgbClr val="C00000"/>
              </a:gs>
              <a:gs pos="67000">
                <a:srgbClr val="FFC000"/>
              </a:gs>
              <a:gs pos="100000">
                <a:srgbClr val="FFFF00"/>
              </a:gs>
            </a:gsLst>
            <a:lin ang="5400000" scaled="0"/>
          </a:gradFill>
          <a:ln>
            <a:gradFill>
              <a:gsLst>
                <a:gs pos="33000">
                  <a:srgbClr val="C00000"/>
                </a:gs>
                <a:gs pos="67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下矢印 7"/>
          <p:cNvSpPr/>
          <p:nvPr/>
        </p:nvSpPr>
        <p:spPr>
          <a:xfrm rot="3271819">
            <a:off x="1754818" y="611214"/>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122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23527" y="848715"/>
            <a:ext cx="8424937" cy="4904866"/>
            <a:chOff x="323527" y="848715"/>
            <a:chExt cx="8424937" cy="4904866"/>
          </a:xfrm>
        </p:grpSpPr>
        <p:pic>
          <p:nvPicPr>
            <p:cNvPr id="14" name="Picture 6" descr="E:\1.グラフィック\2018NP\13.DualProトラブルシューティング高木先生\⑥_ガイドワイヤイグジットポートの位置を変え、引き抜く.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7" y="848715"/>
              <a:ext cx="6528725" cy="3672408"/>
            </a:xfrm>
            <a:prstGeom prst="rect">
              <a:avLst/>
            </a:prstGeom>
            <a:noFill/>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539552" y="4830251"/>
              <a:ext cx="8208912" cy="923330"/>
            </a:xfrm>
            <a:prstGeom prst="rect">
              <a:avLst/>
            </a:prstGeom>
          </p:spPr>
          <p:txBody>
            <a:bodyPr wrap="square">
              <a:spAutoFit/>
            </a:bodyPr>
            <a:lstStyle/>
            <a:p>
              <a:pPr marL="285750" indent="-285750">
                <a:buFont typeface="Wingdings" panose="05000000000000000000" pitchFamily="2" charset="2"/>
                <a:buChar char="Ø"/>
              </a:pPr>
              <a:r>
                <a:rPr lang="ja-JP" altLang="en-US" b="1" dirty="0" smtClean="0">
                  <a:latin typeface="+mn-ea"/>
                </a:rPr>
                <a:t>スタック</a:t>
              </a:r>
              <a:r>
                <a:rPr lang="en-US" altLang="ja-JP" b="1" dirty="0" smtClean="0">
                  <a:latin typeface="+mn-ea"/>
                </a:rPr>
                <a:t>/</a:t>
              </a:r>
              <a:r>
                <a:rPr lang="ja-JP" altLang="en-US" b="1" dirty="0" smtClean="0">
                  <a:latin typeface="+mn-ea"/>
                </a:rPr>
                <a:t>引っかかりが外れたらカテーテルを抜去する</a:t>
              </a:r>
              <a:endParaRPr lang="en-US" altLang="ja-JP" b="1" dirty="0" smtClean="0">
                <a:latin typeface="+mn-ea"/>
              </a:endParaRPr>
            </a:p>
            <a:p>
              <a:pPr marL="285750" indent="-285750">
                <a:buFont typeface="Wingdings" panose="05000000000000000000" pitchFamily="2" charset="2"/>
                <a:buChar char="Ø"/>
              </a:pPr>
              <a:endParaRPr lang="en-US" altLang="ja-JP" b="1" dirty="0">
                <a:latin typeface="+mn-ea"/>
              </a:endParaRPr>
            </a:p>
            <a:p>
              <a:pPr marL="285750" indent="-285750">
                <a:buFont typeface="Wingdings" panose="05000000000000000000" pitchFamily="2" charset="2"/>
                <a:buChar char="Ø"/>
              </a:pPr>
              <a:r>
                <a:rPr lang="ja-JP" altLang="en-US" b="1" dirty="0">
                  <a:latin typeface="+mn-ea"/>
                </a:rPr>
                <a:t>カテーテル抜去後</a:t>
              </a:r>
              <a:r>
                <a:rPr lang="ja-JP" altLang="en-US" b="1" dirty="0" smtClean="0">
                  <a:latin typeface="+mn-ea"/>
                </a:rPr>
                <a:t>は圧着していないステントを</a:t>
              </a:r>
              <a:r>
                <a:rPr lang="en-US" altLang="ja-JP" b="1" dirty="0">
                  <a:latin typeface="+mn-ea"/>
                </a:rPr>
                <a:t>POBA</a:t>
              </a:r>
              <a:r>
                <a:rPr lang="ja-JP" altLang="en-US" b="1" dirty="0">
                  <a:latin typeface="+mn-ea"/>
                </a:rPr>
                <a:t>で後拡張し</a:t>
              </a:r>
              <a:r>
                <a:rPr lang="ja-JP" altLang="en-US" b="1" dirty="0" smtClean="0">
                  <a:latin typeface="+mn-ea"/>
                </a:rPr>
                <a:t>、圧着させる</a:t>
              </a:r>
              <a:endParaRPr lang="ja-JP" altLang="en-US" b="1" dirty="0">
                <a:latin typeface="+mn-ea"/>
              </a:endParaRPr>
            </a:p>
          </p:txBody>
        </p:sp>
      </p:grpSp>
      <p:sp>
        <p:nvSpPr>
          <p:cNvPr id="4" name="下矢印 3"/>
          <p:cNvSpPr/>
          <p:nvPr/>
        </p:nvSpPr>
        <p:spPr>
          <a:xfrm rot="8495740">
            <a:off x="2385713" y="2579548"/>
            <a:ext cx="216024" cy="1150543"/>
          </a:xfrm>
          <a:prstGeom prst="downArrow">
            <a:avLst/>
          </a:prstGeom>
          <a:gradFill>
            <a:gsLst>
              <a:gs pos="33000">
                <a:srgbClr val="C00000"/>
              </a:gs>
              <a:gs pos="67000">
                <a:srgbClr val="FFC000"/>
              </a:gs>
              <a:gs pos="100000">
                <a:srgbClr val="FFFF00"/>
              </a:gs>
            </a:gsLst>
            <a:lin ang="5400000" scaled="0"/>
          </a:gradFill>
          <a:ln>
            <a:gradFill>
              <a:gsLst>
                <a:gs pos="39000">
                  <a:srgbClr val="C00000"/>
                </a:gs>
                <a:gs pos="72000">
                  <a:srgbClr val="FFC000"/>
                </a:gs>
                <a:gs pos="100000">
                  <a:srgbClr val="FFF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6717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75656" y="1916832"/>
            <a:ext cx="6264696" cy="3384376"/>
          </a:xfrm>
        </p:spPr>
        <p:txBody>
          <a:bodyPr/>
          <a:lstStyle/>
          <a:p>
            <a:r>
              <a:rPr kumimoji="1" lang="en-US" altLang="ja-JP" sz="4000" dirty="0" smtClean="0">
                <a:latin typeface="+mj-ea"/>
              </a:rPr>
              <a:t>6Fr. </a:t>
            </a:r>
            <a:r>
              <a:rPr kumimoji="1" lang="ja-JP" altLang="en-US" sz="4000" dirty="0" smtClean="0">
                <a:latin typeface="+mj-ea"/>
              </a:rPr>
              <a:t>ガイディングカテーテルから</a:t>
            </a:r>
            <a:r>
              <a:rPr kumimoji="1" lang="en-US" altLang="ja-JP" sz="4000" dirty="0" smtClean="0">
                <a:latin typeface="+mj-ea"/>
              </a:rPr>
              <a:t/>
            </a:r>
            <a:br>
              <a:rPr kumimoji="1" lang="en-US" altLang="ja-JP" sz="4000" dirty="0" smtClean="0">
                <a:latin typeface="+mj-ea"/>
              </a:rPr>
            </a:br>
            <a:r>
              <a:rPr kumimoji="1" lang="ja-JP" altLang="en-US" sz="4000" dirty="0" smtClean="0">
                <a:latin typeface="+mj-ea"/>
              </a:rPr>
              <a:t>７</a:t>
            </a:r>
            <a:r>
              <a:rPr kumimoji="1" lang="en-US" altLang="ja-JP" sz="4000" dirty="0" smtClean="0">
                <a:latin typeface="+mj-ea"/>
              </a:rPr>
              <a:t>Fr. </a:t>
            </a:r>
            <a:r>
              <a:rPr kumimoji="1" lang="ja-JP" altLang="en-US" sz="4000" dirty="0" smtClean="0">
                <a:latin typeface="+mj-ea"/>
              </a:rPr>
              <a:t>ガイディングカテーテルへの交換</a:t>
            </a:r>
            <a:r>
              <a:rPr kumimoji="1" lang="en-US" altLang="ja-JP" dirty="0" smtClean="0">
                <a:latin typeface="+mj-ea"/>
              </a:rPr>
              <a:t/>
            </a:r>
            <a:br>
              <a:rPr kumimoji="1" lang="en-US" altLang="ja-JP" dirty="0" smtClean="0">
                <a:latin typeface="+mj-ea"/>
              </a:rPr>
            </a:br>
            <a:r>
              <a:rPr kumimoji="1" lang="en-US" altLang="ja-JP" sz="4000" dirty="0" smtClean="0">
                <a:latin typeface="+mj-ea"/>
              </a:rPr>
              <a:t>- </a:t>
            </a:r>
            <a:r>
              <a:rPr lang="en-US" altLang="ja-JP" sz="2800" dirty="0" smtClean="0">
                <a:latin typeface="+mj-ea"/>
              </a:rPr>
              <a:t>Exchange </a:t>
            </a:r>
            <a:r>
              <a:rPr lang="en-US" altLang="ja-JP" sz="2800" dirty="0">
                <a:latin typeface="+mj-ea"/>
              </a:rPr>
              <a:t>from 6Fr. GC to 7Fr. </a:t>
            </a:r>
            <a:r>
              <a:rPr lang="en-US" altLang="ja-JP" sz="2800" dirty="0" smtClean="0">
                <a:latin typeface="+mj-ea"/>
              </a:rPr>
              <a:t>GC -</a:t>
            </a:r>
            <a:endParaRPr kumimoji="1" lang="ja-JP" altLang="en-US" sz="4000" dirty="0">
              <a:latin typeface="+mj-ea"/>
            </a:endParaRPr>
          </a:p>
        </p:txBody>
      </p:sp>
    </p:spTree>
    <p:extLst>
      <p:ext uri="{BB962C8B-B14F-4D97-AF65-F5344CB8AC3E}">
        <p14:creationId xmlns:p14="http://schemas.microsoft.com/office/powerpoint/2010/main" val="1691832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332656"/>
            <a:ext cx="8712968" cy="338554"/>
          </a:xfrm>
          <a:prstGeom prst="rect">
            <a:avLst/>
          </a:prstGeom>
          <a:noFill/>
        </p:spPr>
        <p:txBody>
          <a:bodyPr wrap="square" rtlCol="0">
            <a:spAutoFit/>
          </a:bodyPr>
          <a:lstStyle/>
          <a:p>
            <a:r>
              <a:rPr kumimoji="1" lang="ja-JP" altLang="en-US" sz="1600" dirty="0" smtClean="0">
                <a:latin typeface="+mn-ea"/>
              </a:rPr>
              <a:t>イメージングコアを抜く前に、サイドポートから生理食塩液で十分にフラッシュ</a:t>
            </a:r>
            <a:r>
              <a:rPr lang="ja-JP" altLang="en-US" sz="1600" dirty="0">
                <a:latin typeface="+mn-ea"/>
              </a:rPr>
              <a:t>し</a:t>
            </a:r>
            <a:r>
              <a:rPr kumimoji="1" lang="ja-JP" altLang="en-US" sz="1600" dirty="0" smtClean="0">
                <a:latin typeface="+mn-ea"/>
              </a:rPr>
              <a:t>てください。</a:t>
            </a:r>
            <a:endParaRPr kumimoji="1" lang="ja-JP" altLang="en-US" sz="1600" dirty="0">
              <a:latin typeface="+mn-ea"/>
            </a:endParaRPr>
          </a:p>
        </p:txBody>
      </p:sp>
      <p:pic>
        <p:nvPicPr>
          <p:cNvPr id="3076" name="Picture 4" descr="C:\Users\LOCALUSER\Desktop\PC data\Desktop data-2\NIRS-IVUSトラブルシューティング関連20180411\IVUSトラブルシューティング関連画像\RIMG1264.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5536" y="1340768"/>
            <a:ext cx="2688299" cy="1512168"/>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LOCALUSER\Desktop\PC data\Desktop data-2\NIRS-IVUSトラブルシューティング関連20180411\IVUSトラブルシューティング関連画像\RIMG1277.JPG"/>
          <p:cNvPicPr>
            <a:picLocks noGrp="1" noChangeAspect="1" noChangeArrowheads="1"/>
          </p:cNvPicPr>
          <p:nvPr>
            <p:ph idx="1"/>
          </p:nvPr>
        </p:nvPicPr>
        <p:blipFill>
          <a:blip r:embed="rId8" cstate="email">
            <a:extLst>
              <a:ext uri="{28A0092B-C50C-407E-A947-70E740481C1C}">
                <a14:useLocalDpi xmlns:a14="http://schemas.microsoft.com/office/drawing/2010/main"/>
              </a:ext>
            </a:extLst>
          </a:blip>
          <a:srcRect/>
          <a:stretch>
            <a:fillRect/>
          </a:stretch>
        </p:blipFill>
        <p:spPr bwMode="auto">
          <a:xfrm>
            <a:off x="454197" y="4221088"/>
            <a:ext cx="2726934" cy="15339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107504" y="3356992"/>
            <a:ext cx="8928992" cy="338554"/>
          </a:xfrm>
          <a:prstGeom prst="rect">
            <a:avLst/>
          </a:prstGeom>
          <a:noFill/>
        </p:spPr>
        <p:txBody>
          <a:bodyPr wrap="square" rtlCol="0">
            <a:spAutoFit/>
          </a:bodyPr>
          <a:lstStyle/>
          <a:p>
            <a:r>
              <a:rPr kumimoji="1" lang="ja-JP" altLang="en-US" sz="1600" dirty="0" smtClean="0">
                <a:latin typeface="+mn-ea"/>
              </a:rPr>
              <a:t>カテーテルを外した後のハブ内部は不潔です。コアシャフトを抜去後には滅菌手袋を交換してください。</a:t>
            </a:r>
            <a:endParaRPr kumimoji="1" lang="ja-JP" altLang="en-US" sz="1600" dirty="0">
              <a:latin typeface="+mn-ea"/>
            </a:endParaRPr>
          </a:p>
        </p:txBody>
      </p:sp>
      <p:pic>
        <p:nvPicPr>
          <p:cNvPr id="3" name="RIMG1265.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4355976" y="661037"/>
            <a:ext cx="4570176" cy="2570724"/>
          </a:xfrm>
          <a:prstGeom prst="rect">
            <a:avLst/>
          </a:prstGeom>
        </p:spPr>
      </p:pic>
      <p:pic>
        <p:nvPicPr>
          <p:cNvPr id="4" name="RIMG1271.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0"/>
          <a:stretch>
            <a:fillRect/>
          </a:stretch>
        </p:blipFill>
        <p:spPr>
          <a:xfrm>
            <a:off x="4355976" y="3789040"/>
            <a:ext cx="4576055" cy="2574031"/>
          </a:xfrm>
          <a:prstGeom prst="rect">
            <a:avLst/>
          </a:prstGeom>
        </p:spPr>
      </p:pic>
      <p:sp>
        <p:nvSpPr>
          <p:cNvPr id="6" name="円/楕円 5"/>
          <p:cNvSpPr/>
          <p:nvPr/>
        </p:nvSpPr>
        <p:spPr>
          <a:xfrm>
            <a:off x="1619672" y="1772816"/>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flipH="1" flipV="1">
            <a:off x="1979712" y="2132856"/>
            <a:ext cx="1440161" cy="1224136"/>
          </a:xfrm>
          <a:prstGeom prst="straightConnector1">
            <a:avLst/>
          </a:prstGeom>
          <a:ln w="22225">
            <a:solidFill>
              <a:srgbClr val="FF0000"/>
            </a:solidFill>
            <a:prstDash val="dash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681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右矢印 2"/>
          <p:cNvSpPr/>
          <p:nvPr/>
        </p:nvSpPr>
        <p:spPr>
          <a:xfrm>
            <a:off x="4179707" y="1368558"/>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95536" y="2952734"/>
            <a:ext cx="3672408" cy="338554"/>
          </a:xfrm>
          <a:prstGeom prst="rect">
            <a:avLst/>
          </a:prstGeom>
          <a:noFill/>
        </p:spPr>
        <p:txBody>
          <a:bodyPr wrap="square" rtlCol="0">
            <a:spAutoFit/>
          </a:bodyPr>
          <a:lstStyle/>
          <a:p>
            <a:r>
              <a:rPr kumimoji="1" lang="ja-JP" altLang="en-US" sz="1600" dirty="0" smtClean="0">
                <a:latin typeface="+mn-ea"/>
              </a:rPr>
              <a:t>手元の黒色チューブ部をハサミで切断</a:t>
            </a:r>
            <a:endParaRPr kumimoji="1" lang="ja-JP" altLang="en-US" sz="1600" dirty="0">
              <a:latin typeface="+mn-ea"/>
            </a:endParaRPr>
          </a:p>
        </p:txBody>
      </p:sp>
      <p:sp>
        <p:nvSpPr>
          <p:cNvPr id="5" name="テキスト ボックス 4"/>
          <p:cNvSpPr txBox="1"/>
          <p:nvPr/>
        </p:nvSpPr>
        <p:spPr>
          <a:xfrm>
            <a:off x="4860033" y="2749124"/>
            <a:ext cx="4248472" cy="584775"/>
          </a:xfrm>
          <a:prstGeom prst="rect">
            <a:avLst/>
          </a:prstGeom>
          <a:noFill/>
        </p:spPr>
        <p:txBody>
          <a:bodyPr wrap="square" rtlCol="0">
            <a:spAutoFit/>
          </a:bodyPr>
          <a:lstStyle/>
          <a:p>
            <a:r>
              <a:rPr kumimoji="1" lang="en-US" altLang="ja-JP" sz="1600" dirty="0" smtClean="0">
                <a:latin typeface="+mn-ea"/>
              </a:rPr>
              <a:t>0.025</a:t>
            </a:r>
            <a:r>
              <a:rPr kumimoji="1" lang="ja-JP" altLang="en-US" sz="1600" dirty="0" smtClean="0">
                <a:latin typeface="+mn-ea"/>
              </a:rPr>
              <a:t>“</a:t>
            </a:r>
            <a:r>
              <a:rPr kumimoji="1" lang="en-US" altLang="ja-JP" sz="1600" dirty="0" smtClean="0">
                <a:latin typeface="+mn-ea"/>
              </a:rPr>
              <a:t>×300</a:t>
            </a:r>
            <a:r>
              <a:rPr kumimoji="1" lang="ja-JP" altLang="en-US" sz="1600" dirty="0" smtClean="0">
                <a:latin typeface="+mn-ea"/>
              </a:rPr>
              <a:t>㎝ ガイドワイヤを手元側（末梢側）より挿入</a:t>
            </a:r>
            <a:endParaRPr kumimoji="1" lang="ja-JP" altLang="en-US" sz="1600" dirty="0">
              <a:latin typeface="+mn-ea"/>
            </a:endParaRPr>
          </a:p>
        </p:txBody>
      </p:sp>
      <p:pic>
        <p:nvPicPr>
          <p:cNvPr id="2053" name="Picture 5" descr="C:\Users\LOCALUSER\Desktop\PC data\Desktop data-2\NIRS-IVUSトラブルシューティング関連20180411\IVUSトラブルシューティング関連画像\RIMG1283.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040052" y="444868"/>
            <a:ext cx="3888432" cy="2187243"/>
          </a:xfrm>
          <a:prstGeom prst="rect">
            <a:avLst/>
          </a:prstGeom>
          <a:noFill/>
          <a:extLst>
            <a:ext uri="{909E8E84-426E-40DD-AFC4-6F175D3DCCD1}">
              <a14:hiddenFill xmlns:a14="http://schemas.microsoft.com/office/drawing/2010/main">
                <a:solidFill>
                  <a:srgbClr val="FFFFFF"/>
                </a:solidFill>
              </a14:hiddenFill>
            </a:ext>
          </a:extLst>
        </p:spPr>
      </p:pic>
      <p:pic>
        <p:nvPicPr>
          <p:cNvPr id="2" name="RIMG1286.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879649" y="3384311"/>
            <a:ext cx="5255621" cy="2956287"/>
          </a:xfrm>
          <a:prstGeom prst="rect">
            <a:avLst/>
          </a:prstGeom>
        </p:spPr>
      </p:pic>
      <p:sp>
        <p:nvSpPr>
          <p:cNvPr id="6" name="テキスト ボックス 5"/>
          <p:cNvSpPr txBox="1"/>
          <p:nvPr/>
        </p:nvSpPr>
        <p:spPr>
          <a:xfrm>
            <a:off x="1835696" y="6317271"/>
            <a:ext cx="5688632" cy="338554"/>
          </a:xfrm>
          <a:prstGeom prst="rect">
            <a:avLst/>
          </a:prstGeom>
          <a:noFill/>
        </p:spPr>
        <p:txBody>
          <a:bodyPr wrap="square" rtlCol="0">
            <a:spAutoFit/>
          </a:bodyPr>
          <a:lstStyle/>
          <a:p>
            <a:r>
              <a:rPr kumimoji="1" lang="ja-JP" altLang="en-US" sz="1600" dirty="0" smtClean="0">
                <a:latin typeface="+mn-ea"/>
              </a:rPr>
              <a:t>ガイドワイヤイグジットポート</a:t>
            </a:r>
            <a:r>
              <a:rPr lang="ja-JP" altLang="en-US" sz="1600" dirty="0" smtClean="0">
                <a:latin typeface="+mn-ea"/>
              </a:rPr>
              <a:t>手前で</a:t>
            </a:r>
            <a:r>
              <a:rPr kumimoji="1" lang="ja-JP" altLang="en-US" sz="1600" dirty="0" smtClean="0">
                <a:latin typeface="+mn-ea"/>
              </a:rPr>
              <a:t>停止するまで挿入</a:t>
            </a:r>
            <a:endParaRPr kumimoji="1" lang="ja-JP" altLang="en-US" sz="1600" dirty="0">
              <a:latin typeface="+mn-ea"/>
            </a:endParaRPr>
          </a:p>
        </p:txBody>
      </p:sp>
      <p:pic>
        <p:nvPicPr>
          <p:cNvPr id="7" name="RIMG1255.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69135" y="548680"/>
            <a:ext cx="4055082" cy="2280984"/>
          </a:xfrm>
          <a:prstGeom prst="rect">
            <a:avLst/>
          </a:prstGeom>
        </p:spPr>
      </p:pic>
    </p:spTree>
    <p:extLst>
      <p:ext uri="{BB962C8B-B14F-4D97-AF65-F5344CB8AC3E}">
        <p14:creationId xmlns:p14="http://schemas.microsoft.com/office/powerpoint/2010/main" val="365233285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907704" y="663079"/>
            <a:ext cx="5328592" cy="830997"/>
          </a:xfrm>
          <a:prstGeom prst="rect">
            <a:avLst/>
          </a:prstGeom>
          <a:noFill/>
        </p:spPr>
        <p:txBody>
          <a:bodyPr wrap="square" rtlCol="0">
            <a:spAutoFit/>
          </a:bodyPr>
          <a:lstStyle/>
          <a:p>
            <a:r>
              <a:rPr kumimoji="1" lang="en-US" altLang="ja-JP" sz="2400" dirty="0" smtClean="0">
                <a:latin typeface="+mn-ea"/>
              </a:rPr>
              <a:t>6Fr. </a:t>
            </a:r>
            <a:r>
              <a:rPr lang="ja-JP" altLang="en-US" sz="2400" dirty="0">
                <a:latin typeface="+mn-ea"/>
              </a:rPr>
              <a:t>ガイディングカテーテル</a:t>
            </a:r>
            <a:r>
              <a:rPr kumimoji="1" lang="ja-JP" altLang="en-US" sz="2400" dirty="0" smtClean="0">
                <a:latin typeface="+mn-ea"/>
              </a:rPr>
              <a:t>に引き続き</a:t>
            </a:r>
            <a:r>
              <a:rPr kumimoji="1" lang="en-US" altLang="ja-JP" sz="2400" dirty="0" smtClean="0">
                <a:latin typeface="+mn-ea"/>
              </a:rPr>
              <a:t>6Fr. </a:t>
            </a:r>
            <a:r>
              <a:rPr kumimoji="1" lang="ja-JP" altLang="en-US" sz="2400" dirty="0" smtClean="0">
                <a:latin typeface="+mn-ea"/>
              </a:rPr>
              <a:t>シースも抜去する</a:t>
            </a:r>
            <a:endParaRPr kumimoji="1" lang="ja-JP" altLang="en-US" sz="2400" dirty="0">
              <a:latin typeface="+mn-ea"/>
            </a:endParaRPr>
          </a:p>
        </p:txBody>
      </p:sp>
      <p:pic>
        <p:nvPicPr>
          <p:cNvPr id="2050" name="Picture 2" descr="C:\Users\LOCALUSER\Desktop\PC data\Desktop data-2\NIRS-IVUSトラブルシューティング関連20180411\IVUSトラブルシューティング関連画像\101_0703\RIMG1303.JPG"/>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t="6385" r="17110" b="33728"/>
          <a:stretch/>
        </p:blipFill>
        <p:spPr bwMode="auto">
          <a:xfrm>
            <a:off x="539552" y="1556792"/>
            <a:ext cx="7973265"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442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LOCALUSER\Desktop\PC data\Desktop data-2\NIRS-IVUSトラブルシューティング関連20180411\IVUSトラブルシューティング関連画像\101_0703\RIMG131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3" y="565031"/>
            <a:ext cx="3600399" cy="2025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OCALUSER\Desktop\PC data\Desktop data-2\NIRS-IVUSトラブルシューティング関連20180411\IVUSトラブルシューティング関連画像\101_0703\RIMG131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27985" y="565031"/>
            <a:ext cx="3600399" cy="202522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LOCALUSER\Desktop\PC data\Desktop data-2\NIRS-IVUSトラブルシューティング関連20180411\IVUSトラブルシューティング関連画像\101_0703\RIMG13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79514" y="3693373"/>
            <a:ext cx="3596934" cy="20232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LOCALUSER\Desktop\PC data\Desktop data-2\NIRS-IVUSトラブルシューティング関連20180411\IVUSトラブルシューティング関連画像\101_0703\RIMG132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24135" y="3700688"/>
            <a:ext cx="3596934" cy="202327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179512" y="2724979"/>
            <a:ext cx="3672408" cy="369332"/>
          </a:xfrm>
          <a:prstGeom prst="rect">
            <a:avLst/>
          </a:prstGeom>
          <a:noFill/>
        </p:spPr>
        <p:txBody>
          <a:bodyPr wrap="square" rtlCol="0">
            <a:spAutoFit/>
          </a:bodyPr>
          <a:lstStyle/>
          <a:p>
            <a:r>
              <a:rPr kumimoji="1" lang="en-US" altLang="ja-JP" dirty="0" smtClean="0">
                <a:latin typeface="+mn-ea"/>
              </a:rPr>
              <a:t>7Fr. </a:t>
            </a:r>
            <a:r>
              <a:rPr kumimoji="1" lang="ja-JP" altLang="en-US" dirty="0" smtClean="0">
                <a:latin typeface="+mn-ea"/>
              </a:rPr>
              <a:t>シースをダイレータと共に挿入</a:t>
            </a:r>
            <a:endParaRPr kumimoji="1" lang="ja-JP" altLang="en-US" dirty="0">
              <a:latin typeface="+mn-ea"/>
            </a:endParaRPr>
          </a:p>
        </p:txBody>
      </p:sp>
      <p:sp>
        <p:nvSpPr>
          <p:cNvPr id="3" name="テキスト ボックス 2"/>
          <p:cNvSpPr txBox="1"/>
          <p:nvPr/>
        </p:nvSpPr>
        <p:spPr>
          <a:xfrm>
            <a:off x="179512" y="5795972"/>
            <a:ext cx="4608512" cy="646331"/>
          </a:xfrm>
          <a:prstGeom prst="rect">
            <a:avLst/>
          </a:prstGeom>
          <a:noFill/>
        </p:spPr>
        <p:txBody>
          <a:bodyPr wrap="square" rtlCol="0">
            <a:spAutoFit/>
          </a:bodyPr>
          <a:lstStyle/>
          <a:p>
            <a:r>
              <a:rPr kumimoji="1" lang="ja-JP" altLang="en-US" dirty="0" smtClean="0">
                <a:latin typeface="+mn-ea"/>
              </a:rPr>
              <a:t>ダイレータを抜去し、</a:t>
            </a:r>
            <a:r>
              <a:rPr kumimoji="1" lang="en-US" altLang="ja-JP" dirty="0" smtClean="0">
                <a:latin typeface="+mn-ea"/>
              </a:rPr>
              <a:t>7Fr. </a:t>
            </a:r>
            <a:r>
              <a:rPr kumimoji="1" lang="ja-JP" altLang="en-US" dirty="0" smtClean="0">
                <a:latin typeface="+mn-ea"/>
              </a:rPr>
              <a:t>ガイディング</a:t>
            </a:r>
            <a:endParaRPr kumimoji="1" lang="en-US" altLang="ja-JP" dirty="0" smtClean="0">
              <a:latin typeface="+mn-ea"/>
            </a:endParaRPr>
          </a:p>
          <a:p>
            <a:r>
              <a:rPr kumimoji="1" lang="ja-JP" altLang="en-US" dirty="0" smtClean="0">
                <a:latin typeface="+mn-ea"/>
              </a:rPr>
              <a:t>カテーテルを挿入</a:t>
            </a:r>
            <a:endParaRPr kumimoji="1" lang="ja-JP" altLang="en-US" dirty="0">
              <a:latin typeface="+mn-ea"/>
            </a:endParaRPr>
          </a:p>
        </p:txBody>
      </p:sp>
      <p:sp>
        <p:nvSpPr>
          <p:cNvPr id="6" name="テキスト ボックス 5"/>
          <p:cNvSpPr txBox="1"/>
          <p:nvPr/>
        </p:nvSpPr>
        <p:spPr>
          <a:xfrm>
            <a:off x="4424135" y="2724979"/>
            <a:ext cx="4252321" cy="646331"/>
          </a:xfrm>
          <a:prstGeom prst="rect">
            <a:avLst/>
          </a:prstGeom>
          <a:noFill/>
        </p:spPr>
        <p:txBody>
          <a:bodyPr wrap="square" rtlCol="0">
            <a:spAutoFit/>
          </a:bodyPr>
          <a:lstStyle/>
          <a:p>
            <a:r>
              <a:rPr kumimoji="1" lang="ja-JP" altLang="en-US" dirty="0" smtClean="0">
                <a:latin typeface="+mn-ea"/>
              </a:rPr>
              <a:t>ダイレータに</a:t>
            </a:r>
            <a:r>
              <a:rPr kumimoji="1" lang="en-US" altLang="ja-JP" dirty="0" smtClean="0">
                <a:latin typeface="+mn-ea"/>
              </a:rPr>
              <a:t>0.025</a:t>
            </a:r>
            <a:r>
              <a:rPr kumimoji="1" lang="ja-JP" altLang="en-US" dirty="0" smtClean="0">
                <a:latin typeface="+mn-ea"/>
              </a:rPr>
              <a:t>“と</a:t>
            </a:r>
            <a:r>
              <a:rPr kumimoji="1" lang="en-US" altLang="ja-JP" dirty="0" smtClean="0">
                <a:latin typeface="+mn-ea"/>
              </a:rPr>
              <a:t>0.014</a:t>
            </a:r>
            <a:r>
              <a:rPr kumimoji="1" lang="ja-JP" altLang="en-US" dirty="0" smtClean="0">
                <a:latin typeface="+mn-ea"/>
              </a:rPr>
              <a:t>”ガイドワイヤを挿入</a:t>
            </a:r>
            <a:endParaRPr kumimoji="1" lang="ja-JP" altLang="en-US" dirty="0">
              <a:latin typeface="+mn-ea"/>
            </a:endParaRPr>
          </a:p>
        </p:txBody>
      </p:sp>
      <p:sp>
        <p:nvSpPr>
          <p:cNvPr id="7" name="テキスト ボックス 6"/>
          <p:cNvSpPr txBox="1"/>
          <p:nvPr/>
        </p:nvSpPr>
        <p:spPr>
          <a:xfrm>
            <a:off x="4427985" y="5867980"/>
            <a:ext cx="3888431" cy="369332"/>
          </a:xfrm>
          <a:prstGeom prst="rect">
            <a:avLst/>
          </a:prstGeom>
          <a:noFill/>
        </p:spPr>
        <p:txBody>
          <a:bodyPr wrap="square" rtlCol="0">
            <a:spAutoFit/>
          </a:bodyPr>
          <a:lstStyle/>
          <a:p>
            <a:r>
              <a:rPr kumimoji="1" lang="ja-JP" altLang="en-US" dirty="0" smtClean="0">
                <a:latin typeface="+mn-ea"/>
              </a:rPr>
              <a:t>ガイディングカテーテルを挿入</a:t>
            </a:r>
            <a:endParaRPr kumimoji="1" lang="ja-JP" altLang="en-US" dirty="0">
              <a:latin typeface="+mn-ea"/>
            </a:endParaRPr>
          </a:p>
        </p:txBody>
      </p:sp>
      <p:sp>
        <p:nvSpPr>
          <p:cNvPr id="14" name="右矢印 13"/>
          <p:cNvSpPr/>
          <p:nvPr/>
        </p:nvSpPr>
        <p:spPr>
          <a:xfrm>
            <a:off x="3707904" y="1366119"/>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3727742" y="4573459"/>
            <a:ext cx="792088" cy="576064"/>
          </a:xfrm>
          <a:prstGeom prst="rightArrow">
            <a:avLst/>
          </a:prstGeom>
          <a:gradFill flip="none" rotWithShape="1">
            <a:gsLst>
              <a:gs pos="0">
                <a:srgbClr val="C00000"/>
              </a:gs>
              <a:gs pos="85000">
                <a:srgbClr val="FFC000"/>
              </a:gs>
              <a:gs pos="100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5769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55923"/>
            <a:ext cx="3507692" cy="830997"/>
          </a:xfrm>
          <a:prstGeom prst="rect">
            <a:avLst/>
          </a:prstGeom>
          <a:noFill/>
        </p:spPr>
        <p:txBody>
          <a:bodyPr wrap="none" rtlCol="0">
            <a:spAutoFit/>
          </a:bodyPr>
          <a:lstStyle/>
          <a:p>
            <a:r>
              <a:rPr lang="en-US" altLang="ja-JP" sz="2800" b="1" dirty="0" err="1" smtClean="0">
                <a:solidFill>
                  <a:schemeClr val="bg1"/>
                </a:solidFill>
                <a:latin typeface="ＭＳ Ｐゴシック" panose="020B0600070205080204" pitchFamily="50" charset="-128"/>
                <a:ea typeface="ＭＳ Ｐゴシック" panose="020B0600070205080204" pitchFamily="50" charset="-128"/>
              </a:rPr>
              <a:t>DualPro</a:t>
            </a:r>
            <a:r>
              <a:rPr lang="en-US" altLang="ja-JP" sz="2800" b="1" baseline="30000" dirty="0" err="1" smtClean="0">
                <a:solidFill>
                  <a:schemeClr val="bg1"/>
                </a:solidFill>
                <a:latin typeface="ＭＳ Ｐゴシック" panose="020B0600070205080204" pitchFamily="50" charset="-128"/>
                <a:ea typeface="ＭＳ Ｐゴシック" panose="020B0600070205080204" pitchFamily="50" charset="-128"/>
              </a:rPr>
              <a:t>TM</a:t>
            </a:r>
            <a:r>
              <a:rPr lang="ja-JP" altLang="en-US" sz="2800" b="1" dirty="0" smtClean="0">
                <a:solidFill>
                  <a:schemeClr val="bg1"/>
                </a:solidFill>
                <a:latin typeface="ＭＳ Ｐゴシック" panose="020B0600070205080204" pitchFamily="50" charset="-128"/>
                <a:ea typeface="ＭＳ Ｐゴシック" panose="020B0600070205080204" pitchFamily="50" charset="-128"/>
              </a:rPr>
              <a:t>の前提条件</a:t>
            </a:r>
            <a:endParaRPr lang="en-US" altLang="ja-JP" sz="2800" b="1" dirty="0" smtClean="0">
              <a:solidFill>
                <a:schemeClr val="bg1"/>
              </a:solidFill>
              <a:latin typeface="ＭＳ Ｐゴシック" panose="020B0600070205080204" pitchFamily="50" charset="-128"/>
              <a:ea typeface="ＭＳ Ｐゴシック" panose="020B0600070205080204" pitchFamily="50" charset="-128"/>
            </a:endParaRPr>
          </a:p>
          <a:p>
            <a:r>
              <a:rPr lang="en-US" altLang="ja-JP" sz="2000" b="1" dirty="0" smtClean="0">
                <a:solidFill>
                  <a:schemeClr val="bg1"/>
                </a:solidFill>
                <a:latin typeface="ＭＳ Ｐゴシック" panose="020B0600070205080204" pitchFamily="50" charset="-128"/>
                <a:ea typeface="ＭＳ Ｐゴシック" panose="020B0600070205080204" pitchFamily="50" charset="-128"/>
              </a:rPr>
              <a:t>‐ Prerequisites for </a:t>
            </a:r>
            <a:r>
              <a:rPr lang="en-US" altLang="ja-JP" sz="2000" b="1" dirty="0" err="1" smtClean="0">
                <a:solidFill>
                  <a:schemeClr val="bg1"/>
                </a:solidFill>
                <a:latin typeface="ＭＳ Ｐゴシック" panose="020B0600070205080204" pitchFamily="50" charset="-128"/>
                <a:ea typeface="ＭＳ Ｐゴシック" panose="020B0600070205080204" pitchFamily="50" charset="-128"/>
              </a:rPr>
              <a:t>DualPro</a:t>
            </a:r>
            <a:r>
              <a:rPr lang="en-US" altLang="ja-JP" sz="2000" b="1" dirty="0" smtClean="0">
                <a:solidFill>
                  <a:schemeClr val="bg1"/>
                </a:solidFill>
                <a:latin typeface="ＭＳ Ｐゴシック" panose="020B0600070205080204" pitchFamily="50" charset="-128"/>
                <a:ea typeface="ＭＳ Ｐゴシック" panose="020B0600070205080204" pitchFamily="50" charset="-128"/>
              </a:rPr>
              <a:t> -</a:t>
            </a:r>
            <a:endParaRPr lang="ja-JP" altLang="ja-JP" sz="2000"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622902" y="2111365"/>
            <a:ext cx="7760458" cy="2862322"/>
          </a:xfrm>
          <a:prstGeom prst="rect">
            <a:avLst/>
          </a:prstGeom>
          <a:noFill/>
        </p:spPr>
        <p:txBody>
          <a:bodyPr wrap="none" rtlCol="0">
            <a:spAutoFit/>
          </a:bodyPr>
          <a:lstStyle/>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TVC</a:t>
            </a:r>
            <a:r>
              <a:rPr lang="ja-JP" altLang="en-US" sz="2000" b="1" dirty="0">
                <a:latin typeface="ＭＳ Ｐゴシック" panose="020B0600070205080204" pitchFamily="50" charset="-128"/>
                <a:ea typeface="ＭＳ Ｐゴシック" panose="020B0600070205080204" pitchFamily="50" charset="-128"/>
              </a:rPr>
              <a:t>インサイトカテーテル（</a:t>
            </a:r>
            <a:r>
              <a:rPr lang="en-US" altLang="ja-JP" sz="2000" b="1" dirty="0">
                <a:latin typeface="ＭＳ Ｐゴシック" panose="020B0600070205080204" pitchFamily="50" charset="-128"/>
                <a:ea typeface="ＭＳ Ｐゴシック" panose="020B0600070205080204" pitchFamily="50" charset="-128"/>
              </a:rPr>
              <a:t>TVC-C195-20</a:t>
            </a:r>
            <a:r>
              <a:rPr lang="ja-JP" altLang="en-US" sz="2000" b="1" dirty="0" err="1">
                <a:latin typeface="ＭＳ Ｐゴシック" panose="020B0600070205080204" pitchFamily="50" charset="-128"/>
                <a:ea typeface="ＭＳ Ｐゴシック" panose="020B0600070205080204" pitchFamily="50" charset="-128"/>
              </a:rPr>
              <a:t>、</a:t>
            </a:r>
            <a:r>
              <a:rPr lang="ja-JP" altLang="en-US" sz="2000" b="1" dirty="0">
                <a:latin typeface="ＭＳ Ｐゴシック" panose="020B0600070205080204" pitchFamily="50" charset="-128"/>
                <a:ea typeface="ＭＳ Ｐゴシック" panose="020B0600070205080204" pitchFamily="50" charset="-128"/>
              </a:rPr>
              <a:t>以下</a:t>
            </a:r>
            <a:r>
              <a:rPr lang="en-US" altLang="ja-JP" sz="2000" b="1" dirty="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20)</a:t>
            </a: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に</a:t>
            </a:r>
            <a:r>
              <a:rPr lang="ja-JP" altLang="en-US" sz="2000" b="1" dirty="0">
                <a:latin typeface="ＭＳ Ｐゴシック" panose="020B0600070205080204" pitchFamily="50" charset="-128"/>
                <a:ea typeface="ＭＳ Ｐゴシック" panose="020B0600070205080204" pitchFamily="50" charset="-128"/>
              </a:rPr>
              <a:t>比較</a:t>
            </a:r>
            <a:r>
              <a:rPr lang="ja-JP" altLang="en-US" sz="2000" b="1" dirty="0" smtClean="0">
                <a:latin typeface="ＭＳ Ｐゴシック" panose="020B0600070205080204" pitchFamily="50" charset="-128"/>
                <a:ea typeface="ＭＳ Ｐゴシック" panose="020B0600070205080204" pitchFamily="50" charset="-128"/>
              </a:rPr>
              <a:t>し、</a:t>
            </a:r>
            <a:r>
              <a:rPr lang="en-US" altLang="ja-JP" sz="2000" b="1" dirty="0" err="1" smtClean="0">
                <a:latin typeface="ＭＳ Ｐゴシック" panose="020B0600070205080204" pitchFamily="50" charset="-128"/>
                <a:ea typeface="ＭＳ Ｐゴシック" panose="020B0600070205080204" pitchFamily="50" charset="-128"/>
              </a:rPr>
              <a:t>DualPro</a:t>
            </a:r>
            <a:r>
              <a:rPr lang="ja-JP" altLang="en-US" sz="2000" b="1" dirty="0" smtClean="0">
                <a:latin typeface="ＭＳ Ｐゴシック" panose="020B0600070205080204" pitchFamily="50" charset="-128"/>
                <a:ea typeface="ＭＳ Ｐゴシック" panose="020B0600070205080204" pitchFamily="50" charset="-128"/>
              </a:rPr>
              <a:t>イメージングカテーテル（</a:t>
            </a:r>
            <a:r>
              <a:rPr lang="en-US" altLang="ja-JP" sz="2000" b="1" dirty="0">
                <a:latin typeface="ＭＳ Ｐゴシック" panose="020B0600070205080204" pitchFamily="50" charset="-128"/>
                <a:ea typeface="ＭＳ Ｐゴシック" panose="020B0600070205080204" pitchFamily="50" charset="-128"/>
              </a:rPr>
              <a:t>TVC-C195-42</a:t>
            </a:r>
            <a:r>
              <a:rPr lang="ja-JP" altLang="en-US" sz="2000" b="1" dirty="0" err="1">
                <a:latin typeface="ＭＳ Ｐゴシック" panose="020B0600070205080204" pitchFamily="50" charset="-128"/>
                <a:ea typeface="ＭＳ Ｐゴシック" panose="020B0600070205080204" pitchFamily="50" charset="-128"/>
              </a:rPr>
              <a:t>、</a:t>
            </a:r>
            <a:r>
              <a:rPr lang="ja-JP" altLang="en-US" sz="2000" b="1" dirty="0">
                <a:latin typeface="ＭＳ Ｐゴシック" panose="020B0600070205080204" pitchFamily="50" charset="-128"/>
                <a:ea typeface="ＭＳ Ｐゴシック" panose="020B0600070205080204" pitchFamily="50" charset="-128"/>
              </a:rPr>
              <a:t>以下</a:t>
            </a:r>
            <a:r>
              <a:rPr lang="en-US" altLang="ja-JP" sz="2000" b="1" dirty="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42</a:t>
            </a:r>
            <a:r>
              <a:rPr lang="ja-JP" altLang="en-US" sz="2000" b="1" dirty="0" smtClean="0">
                <a:latin typeface="ＭＳ Ｐゴシック" panose="020B0600070205080204" pitchFamily="50" charset="-128"/>
                <a:ea typeface="ＭＳ Ｐゴシック" panose="020B0600070205080204" pitchFamily="50" charset="-128"/>
              </a:rPr>
              <a:t>）</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のガイドワイヤイグジットポートは、形状</a:t>
            </a:r>
            <a:r>
              <a:rPr lang="ja-JP" altLang="en-US" sz="2000" b="1" dirty="0">
                <a:latin typeface="ＭＳ Ｐゴシック" panose="020B0600070205080204" pitchFamily="50" charset="-128"/>
                <a:ea typeface="ＭＳ Ｐゴシック" panose="020B0600070205080204" pitchFamily="50" charset="-128"/>
              </a:rPr>
              <a:t>の変更等により対キンク性</a:t>
            </a:r>
            <a:r>
              <a:rPr lang="ja-JP" altLang="en-US" sz="2000" b="1" dirty="0" smtClean="0">
                <a:latin typeface="ＭＳ Ｐゴシック" panose="020B0600070205080204" pitchFamily="50" charset="-128"/>
                <a:ea typeface="ＭＳ Ｐゴシック" panose="020B0600070205080204" pitchFamily="50" charset="-128"/>
              </a:rPr>
              <a:t>、</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対伸展性に優れている</a:t>
            </a: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6Fr</a:t>
            </a:r>
            <a:r>
              <a:rPr lang="ja-JP" altLang="en-US" sz="2000" b="1" dirty="0" smtClean="0">
                <a:latin typeface="ＭＳ Ｐゴシック" panose="020B0600070205080204" pitchFamily="50" charset="-128"/>
                <a:ea typeface="ＭＳ Ｐゴシック" panose="020B0600070205080204" pitchFamily="50" charset="-128"/>
              </a:rPr>
              <a:t>ガイディングカテーテル適合となって</a:t>
            </a:r>
            <a:r>
              <a:rPr lang="ja-JP" altLang="en-US" sz="2000" b="1" dirty="0">
                <a:latin typeface="ＭＳ Ｐゴシック" panose="020B0600070205080204" pitchFamily="50" charset="-128"/>
                <a:ea typeface="ＭＳ Ｐゴシック" panose="020B0600070205080204" pitchFamily="50" charset="-128"/>
              </a:rPr>
              <a:t>おり</a:t>
            </a:r>
            <a:r>
              <a:rPr lang="ja-JP" altLang="en-US" sz="2000" b="1" dirty="0" smtClean="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6Fr</a:t>
            </a:r>
            <a:r>
              <a:rPr lang="ja-JP" altLang="en-US" sz="2000" b="1" dirty="0" smtClean="0">
                <a:latin typeface="ＭＳ Ｐゴシック" panose="020B0600070205080204" pitchFamily="50" charset="-128"/>
                <a:ea typeface="ＭＳ Ｐゴシック" panose="020B0600070205080204" pitchFamily="50" charset="-128"/>
              </a:rPr>
              <a:t>以下</a:t>
            </a:r>
            <a:endParaRPr lang="en-US" altLang="ja-JP" sz="2000" b="1" dirty="0" smtClean="0">
              <a:latin typeface="ＭＳ Ｐゴシック" panose="020B0600070205080204" pitchFamily="50" charset="-128"/>
              <a:ea typeface="ＭＳ Ｐゴシック" panose="020B0600070205080204" pitchFamily="50" charset="-128"/>
            </a:endParaRPr>
          </a:p>
          <a:p>
            <a:pPr lvl="0"/>
            <a:r>
              <a:rPr lang="ja-JP" altLang="en-US" sz="2000" b="1" dirty="0">
                <a:latin typeface="ＭＳ Ｐゴシック" panose="020B0600070205080204" pitchFamily="50" charset="-128"/>
                <a:ea typeface="ＭＳ Ｐゴシック" panose="020B0600070205080204" pitchFamily="50" charset="-128"/>
              </a:rPr>
              <a:t>　</a:t>
            </a:r>
            <a:r>
              <a:rPr lang="ja-JP" altLang="en-US" sz="2000" b="1" dirty="0" smtClean="0">
                <a:latin typeface="ＭＳ Ｐゴシック" panose="020B0600070205080204" pitchFamily="50" charset="-128"/>
                <a:ea typeface="ＭＳ Ｐゴシック" panose="020B0600070205080204" pitchFamily="50" charset="-128"/>
              </a:rPr>
              <a:t>の</a:t>
            </a:r>
            <a:r>
              <a:rPr lang="ja-JP" altLang="en-US" sz="2000" b="1" dirty="0">
                <a:latin typeface="ＭＳ Ｐゴシック" panose="020B0600070205080204" pitchFamily="50" charset="-128"/>
                <a:ea typeface="ＭＳ Ｐゴシック" panose="020B0600070205080204" pitchFamily="50" charset="-128"/>
              </a:rPr>
              <a:t>子カテシステム・ガイディングエクステンション</a:t>
            </a:r>
            <a:r>
              <a:rPr lang="ja-JP" altLang="en-US" sz="2000" b="1" dirty="0" smtClean="0">
                <a:latin typeface="ＭＳ Ｐゴシック" panose="020B0600070205080204" pitchFamily="50" charset="-128"/>
                <a:ea typeface="ＭＳ Ｐゴシック" panose="020B0600070205080204" pitchFamily="50" charset="-128"/>
              </a:rPr>
              <a:t>は使用不可</a:t>
            </a: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endParaRPr lang="en-US" altLang="ja-JP" sz="20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en-US" altLang="ja-JP" sz="2000" b="1" dirty="0" smtClean="0">
                <a:latin typeface="ＭＳ Ｐゴシック" panose="020B0600070205080204" pitchFamily="50" charset="-128"/>
                <a:ea typeface="ＭＳ Ｐゴシック" panose="020B0600070205080204" pitchFamily="50" charset="-128"/>
              </a:rPr>
              <a:t>6FrGC</a:t>
            </a:r>
            <a:r>
              <a:rPr lang="ja-JP" altLang="en-US" sz="2000" b="1" dirty="0" smtClean="0">
                <a:latin typeface="ＭＳ Ｐゴシック" panose="020B0600070205080204" pitchFamily="50" charset="-128"/>
                <a:ea typeface="ＭＳ Ｐゴシック" panose="020B0600070205080204" pitchFamily="50" charset="-128"/>
              </a:rPr>
              <a:t>使用</a:t>
            </a:r>
            <a:r>
              <a:rPr lang="ja-JP" altLang="en-US" sz="2000" b="1" dirty="0">
                <a:latin typeface="ＭＳ Ｐゴシック" panose="020B0600070205080204" pitchFamily="50" charset="-128"/>
                <a:ea typeface="ＭＳ Ｐゴシック" panose="020B0600070205080204" pitchFamily="50" charset="-128"/>
              </a:rPr>
              <a:t>の場合</a:t>
            </a:r>
            <a:r>
              <a:rPr lang="ja-JP" altLang="en-US" sz="2000" b="1" dirty="0" smtClean="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0.014</a:t>
            </a:r>
            <a:r>
              <a:rPr lang="ja-JP" altLang="en-US" sz="2000" b="1" dirty="0" smtClean="0">
                <a:latin typeface="ＭＳ Ｐゴシック" panose="020B0600070205080204" pitchFamily="50" charset="-128"/>
                <a:ea typeface="ＭＳ Ｐゴシック" panose="020B0600070205080204" pitchFamily="50" charset="-128"/>
              </a:rPr>
              <a:t>インチ、</a:t>
            </a:r>
            <a:r>
              <a:rPr lang="en-US" altLang="ja-JP" sz="2000" b="1" dirty="0" smtClean="0">
                <a:latin typeface="ＭＳ Ｐゴシック" panose="020B0600070205080204" pitchFamily="50" charset="-128"/>
                <a:ea typeface="ＭＳ Ｐゴシック" panose="020B0600070205080204" pitchFamily="50" charset="-128"/>
              </a:rPr>
              <a:t>2</a:t>
            </a:r>
            <a:r>
              <a:rPr lang="ja-JP" altLang="en-US" sz="2000" b="1" dirty="0" smtClean="0">
                <a:latin typeface="ＭＳ Ｐゴシック" panose="020B0600070205080204" pitchFamily="50" charset="-128"/>
                <a:ea typeface="ＭＳ Ｐゴシック" panose="020B0600070205080204" pitchFamily="50" charset="-128"/>
              </a:rPr>
              <a:t>ワイヤシステム</a:t>
            </a:r>
            <a:r>
              <a:rPr lang="ja-JP" altLang="en-US" sz="2000" b="1" dirty="0">
                <a:latin typeface="ＭＳ Ｐゴシック" panose="020B0600070205080204" pitchFamily="50" charset="-128"/>
                <a:ea typeface="ＭＳ Ｐゴシック" panose="020B0600070205080204" pitchFamily="50" charset="-128"/>
              </a:rPr>
              <a:t>までは対応可</a:t>
            </a:r>
            <a:endParaRPr lang="en-US" altLang="ja-JP" sz="2000" b="1" dirty="0" smtClean="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251520" y="1340768"/>
            <a:ext cx="3528392" cy="523220"/>
          </a:xfrm>
          <a:prstGeom prst="rect">
            <a:avLst/>
          </a:prstGeom>
          <a:noFill/>
        </p:spPr>
        <p:txBody>
          <a:bodyPr wrap="square" rtlCol="0">
            <a:spAutoFit/>
          </a:bodyPr>
          <a:lstStyle/>
          <a:p>
            <a:r>
              <a:rPr kumimoji="1" lang="ja-JP" altLang="en-US" sz="2800" dirty="0" smtClean="0"/>
              <a:t>前提条件として</a:t>
            </a:r>
            <a:r>
              <a:rPr kumimoji="1" lang="en-US" altLang="ja-JP" sz="2800" dirty="0" smtClean="0"/>
              <a:t>…</a:t>
            </a:r>
            <a:endParaRPr kumimoji="1" lang="ja-JP" altLang="en-US" sz="2800" dirty="0"/>
          </a:p>
        </p:txBody>
      </p:sp>
    </p:spTree>
    <p:extLst>
      <p:ext uri="{BB962C8B-B14F-4D97-AF65-F5344CB8AC3E}">
        <p14:creationId xmlns:p14="http://schemas.microsoft.com/office/powerpoint/2010/main" val="107045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CALUSER\Desktop\PC data\Desktop data-2\NIRS-IVUSトラブルシューティング関連20180411\Guideliner7f-2.jpg"/>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r="7705"/>
          <a:stretch/>
        </p:blipFill>
        <p:spPr bwMode="auto">
          <a:xfrm>
            <a:off x="4557679" y="1657562"/>
            <a:ext cx="4457087" cy="23475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LOCALUSER\Desktop\PC data\Desktop data-2\NIRS-IVUSトラブルシューティング関連20180411\IVUSトラブルシューティング関連画像\101_0703\RIMG133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19" y="1657562"/>
            <a:ext cx="4173337" cy="2347502"/>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582634" y="836711"/>
            <a:ext cx="7949806" cy="830997"/>
          </a:xfrm>
          <a:prstGeom prst="rect">
            <a:avLst/>
          </a:prstGeom>
          <a:noFill/>
        </p:spPr>
        <p:txBody>
          <a:bodyPr wrap="square" rtlCol="0">
            <a:spAutoFit/>
          </a:bodyPr>
          <a:lstStyle/>
          <a:p>
            <a:pPr algn="ctr"/>
            <a:r>
              <a:rPr kumimoji="1" lang="en-US" altLang="ja-JP" sz="2400" dirty="0" smtClean="0">
                <a:latin typeface="+mn-ea"/>
              </a:rPr>
              <a:t>7Fr. </a:t>
            </a:r>
            <a:r>
              <a:rPr lang="ja-JP" altLang="en-US" sz="2400" dirty="0">
                <a:latin typeface="+mn-ea"/>
              </a:rPr>
              <a:t>以上</a:t>
            </a:r>
            <a:r>
              <a:rPr lang="ja-JP" altLang="en-US" sz="2400" dirty="0" smtClean="0">
                <a:latin typeface="+mn-ea"/>
              </a:rPr>
              <a:t>の冠動脈貫通用カテーテル</a:t>
            </a:r>
            <a:endParaRPr lang="en-US" altLang="ja-JP" sz="2400" dirty="0" smtClean="0">
              <a:latin typeface="+mn-ea"/>
            </a:endParaRPr>
          </a:p>
          <a:p>
            <a:pPr algn="ctr"/>
            <a:r>
              <a:rPr lang="ja-JP" altLang="en-US" sz="2400" dirty="0" smtClean="0">
                <a:latin typeface="+mn-ea"/>
              </a:rPr>
              <a:t>（内腔径</a:t>
            </a:r>
            <a:r>
              <a:rPr lang="en-US" altLang="ja-JP" sz="2400" dirty="0" smtClean="0">
                <a:latin typeface="+mn-ea"/>
              </a:rPr>
              <a:t>1.57㎜/0.062inch</a:t>
            </a:r>
            <a:r>
              <a:rPr lang="ja-JP" altLang="en-US" sz="2400" dirty="0" smtClean="0">
                <a:latin typeface="+mn-ea"/>
              </a:rPr>
              <a:t>以上）</a:t>
            </a:r>
            <a:r>
              <a:rPr kumimoji="1" lang="ja-JP" altLang="en-US" sz="2400" dirty="0" smtClean="0">
                <a:latin typeface="+mn-ea"/>
              </a:rPr>
              <a:t>挿入しシステムを抜去</a:t>
            </a:r>
            <a:endParaRPr kumimoji="1" lang="ja-JP" altLang="en-US" sz="2400" dirty="0">
              <a:latin typeface="+mn-ea"/>
            </a:endParaRPr>
          </a:p>
        </p:txBody>
      </p:sp>
      <p:pic>
        <p:nvPicPr>
          <p:cNvPr id="5" name="Picture 7" descr="C:\Users\LOCALUSER\Desktop\PC data\Desktop data-2\NIRS-IVUSトラブルシューティング関連20180411\IVUSトラブルシューティング関連画像\101_0703\RIMG133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03959" y="4077071"/>
            <a:ext cx="4296477" cy="2416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975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IMG1294.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947747" y="1124744"/>
            <a:ext cx="7253362" cy="4080374"/>
          </a:xfrm>
        </p:spPr>
      </p:pic>
      <p:sp>
        <p:nvSpPr>
          <p:cNvPr id="4" name="テキスト ボックス 3"/>
          <p:cNvSpPr txBox="1"/>
          <p:nvPr/>
        </p:nvSpPr>
        <p:spPr>
          <a:xfrm>
            <a:off x="539552" y="5517232"/>
            <a:ext cx="8064896" cy="646331"/>
          </a:xfrm>
          <a:prstGeom prst="rect">
            <a:avLst/>
          </a:prstGeom>
          <a:noFill/>
        </p:spPr>
        <p:txBody>
          <a:bodyPr wrap="square" rtlCol="0">
            <a:spAutoFit/>
          </a:bodyPr>
          <a:lstStyle/>
          <a:p>
            <a:r>
              <a:rPr kumimoji="1" lang="en-US" altLang="ja-JP" dirty="0" smtClean="0">
                <a:latin typeface="+mn-ea"/>
              </a:rPr>
              <a:t>0.025</a:t>
            </a:r>
            <a:r>
              <a:rPr kumimoji="1" lang="ja-JP" altLang="en-US" dirty="0" smtClean="0">
                <a:latin typeface="+mn-ea"/>
              </a:rPr>
              <a:t>“ガイドワイヤを末梢まで進めた</a:t>
            </a:r>
            <a:r>
              <a:rPr lang="ja-JP" altLang="en-US" dirty="0">
                <a:latin typeface="+mn-ea"/>
              </a:rPr>
              <a:t>状態</a:t>
            </a:r>
            <a:r>
              <a:rPr lang="ja-JP" altLang="en-US" dirty="0" smtClean="0">
                <a:latin typeface="+mn-ea"/>
              </a:rPr>
              <a:t>で</a:t>
            </a:r>
            <a:r>
              <a:rPr kumimoji="1" lang="en-US" altLang="ja-JP" dirty="0" smtClean="0">
                <a:latin typeface="+mn-ea"/>
              </a:rPr>
              <a:t>7Fr. </a:t>
            </a:r>
            <a:r>
              <a:rPr kumimoji="1" lang="ja-JP" altLang="en-US" dirty="0" smtClean="0">
                <a:latin typeface="+mn-ea"/>
              </a:rPr>
              <a:t>以上の冠動脈貫通用カテーテルをスタック部位の遠位</a:t>
            </a:r>
            <a:r>
              <a:rPr lang="ja-JP" altLang="en-US" dirty="0">
                <a:latin typeface="+mn-ea"/>
              </a:rPr>
              <a:t>側</a:t>
            </a:r>
            <a:r>
              <a:rPr kumimoji="1" lang="ja-JP" altLang="en-US" dirty="0" smtClean="0">
                <a:latin typeface="+mn-ea"/>
              </a:rPr>
              <a:t>まで進め、スタックを解除する。その後システムを抜去する</a:t>
            </a:r>
            <a:endParaRPr kumimoji="1" lang="ja-JP" altLang="en-US" dirty="0">
              <a:latin typeface="+mn-ea"/>
            </a:endParaRPr>
          </a:p>
        </p:txBody>
      </p:sp>
    </p:spTree>
    <p:extLst>
      <p:ext uri="{BB962C8B-B14F-4D97-AF65-F5344CB8AC3E}">
        <p14:creationId xmlns:p14="http://schemas.microsoft.com/office/powerpoint/2010/main" val="236135939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27384"/>
            <a:ext cx="7772400" cy="866527"/>
          </a:xfrm>
        </p:spPr>
        <p:txBody>
          <a:bodyPr/>
          <a:lstStyle/>
          <a:p>
            <a:pPr algn="l"/>
            <a:r>
              <a:rPr lang="en-US" altLang="ja-JP" sz="2800" dirty="0">
                <a:solidFill>
                  <a:schemeClr val="bg1"/>
                </a:solidFill>
                <a:latin typeface="+mj-ea"/>
              </a:rPr>
              <a:t>IVUS </a:t>
            </a:r>
            <a:r>
              <a:rPr lang="ja-JP" altLang="en-US" sz="2800" dirty="0">
                <a:solidFill>
                  <a:schemeClr val="bg1"/>
                </a:solidFill>
                <a:latin typeface="+mj-ea"/>
              </a:rPr>
              <a:t>スタック</a:t>
            </a:r>
            <a:br>
              <a:rPr lang="ja-JP" altLang="en-US" sz="2800" dirty="0">
                <a:solidFill>
                  <a:schemeClr val="bg1"/>
                </a:solidFill>
                <a:latin typeface="+mj-ea"/>
              </a:rPr>
            </a:br>
            <a:r>
              <a:rPr lang="en-US" altLang="ja-JP" sz="1800" dirty="0" smtClean="0">
                <a:solidFill>
                  <a:schemeClr val="bg1"/>
                </a:solidFill>
                <a:latin typeface="+mj-ea"/>
              </a:rPr>
              <a:t>- IVUS Stack -</a:t>
            </a:r>
            <a:r>
              <a:rPr kumimoji="1" lang="en-US" altLang="ja-JP" sz="3200" dirty="0" smtClean="0">
                <a:solidFill>
                  <a:schemeClr val="bg1"/>
                </a:solidFill>
                <a:latin typeface="+mj-ea"/>
              </a:rPr>
              <a:t/>
            </a:r>
            <a:br>
              <a:rPr kumimoji="1" lang="en-US" altLang="ja-JP" sz="3200" dirty="0" smtClean="0">
                <a:solidFill>
                  <a:schemeClr val="bg1"/>
                </a:solidFill>
                <a:latin typeface="+mj-ea"/>
              </a:rPr>
            </a:br>
            <a:r>
              <a:rPr kumimoji="1" lang="en-US" altLang="ja-JP" sz="3200" dirty="0" smtClean="0">
                <a:solidFill>
                  <a:schemeClr val="bg1"/>
                </a:solidFill>
                <a:latin typeface="+mj-ea"/>
              </a:rPr>
              <a:t>- </a:t>
            </a:r>
            <a:r>
              <a:rPr lang="en-US" altLang="ja-JP" sz="2000" dirty="0" smtClean="0">
                <a:solidFill>
                  <a:schemeClr val="bg1"/>
                </a:solidFill>
                <a:latin typeface="+mj-ea"/>
              </a:rPr>
              <a:t>Exchange </a:t>
            </a:r>
            <a:r>
              <a:rPr lang="en-US" altLang="ja-JP" sz="2000" dirty="0">
                <a:solidFill>
                  <a:schemeClr val="bg1"/>
                </a:solidFill>
                <a:latin typeface="+mj-ea"/>
              </a:rPr>
              <a:t>from 6Fr. GC to 7Fr. </a:t>
            </a:r>
            <a:r>
              <a:rPr lang="en-US" altLang="ja-JP" sz="2000" dirty="0" smtClean="0">
                <a:solidFill>
                  <a:schemeClr val="bg1"/>
                </a:solidFill>
                <a:latin typeface="+mj-ea"/>
              </a:rPr>
              <a:t>GC -</a:t>
            </a:r>
            <a:endParaRPr kumimoji="1" lang="ja-JP" altLang="en-US" sz="3200" dirty="0">
              <a:solidFill>
                <a:schemeClr val="bg1"/>
              </a:solidFill>
              <a:latin typeface="+mj-ea"/>
            </a:endParaRPr>
          </a:p>
        </p:txBody>
      </p:sp>
      <p:sp>
        <p:nvSpPr>
          <p:cNvPr id="4" name="コンテンツ プレースホルダー 1"/>
          <p:cNvSpPr txBox="1">
            <a:spLocks/>
          </p:cNvSpPr>
          <p:nvPr/>
        </p:nvSpPr>
        <p:spPr>
          <a:xfrm>
            <a:off x="457200" y="1600200"/>
            <a:ext cx="8229600" cy="4525963"/>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marL="457200" indent="-457200" algn="l">
              <a:buFont typeface="Wingdings" panose="05000000000000000000" pitchFamily="2" charset="2"/>
              <a:buChar char="Ø"/>
            </a:pPr>
            <a:r>
              <a:rPr lang="ja-JP" altLang="en-US" sz="2800" dirty="0" smtClean="0">
                <a:solidFill>
                  <a:schemeClr val="tx1"/>
                </a:solidFill>
                <a:latin typeface="+mn-ea"/>
              </a:rPr>
              <a:t>透視下で</a:t>
            </a:r>
            <a:r>
              <a:rPr lang="en-US" altLang="ja-JP" sz="2800" dirty="0" smtClean="0">
                <a:solidFill>
                  <a:schemeClr val="tx1"/>
                </a:solidFill>
                <a:latin typeface="+mn-ea"/>
              </a:rPr>
              <a:t>IVUS</a:t>
            </a:r>
            <a:r>
              <a:rPr lang="ja-JP" altLang="en-US" sz="2800" dirty="0" smtClean="0">
                <a:solidFill>
                  <a:schemeClr val="tx1"/>
                </a:solidFill>
                <a:latin typeface="+mn-ea"/>
              </a:rPr>
              <a:t>カテーテルのみを抜去する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明らかなステント拡張不全症例では</a:t>
            </a:r>
            <a:r>
              <a:rPr lang="en-US" altLang="ja-JP" sz="2800" dirty="0" smtClean="0">
                <a:solidFill>
                  <a:schemeClr val="tx1"/>
                </a:solidFill>
                <a:latin typeface="+mn-ea"/>
              </a:rPr>
              <a:t>IVUS</a:t>
            </a:r>
            <a:r>
              <a:rPr lang="ja-JP" altLang="en-US" sz="2800" dirty="0" err="1" smtClean="0">
                <a:solidFill>
                  <a:schemeClr val="tx1"/>
                </a:solidFill>
                <a:latin typeface="+mn-ea"/>
              </a:rPr>
              <a:t>での</a:t>
            </a:r>
            <a:r>
              <a:rPr lang="ja-JP" altLang="en-US" sz="2800" dirty="0" smtClean="0">
                <a:solidFill>
                  <a:schemeClr val="tx1"/>
                </a:solidFill>
                <a:latin typeface="+mn-ea"/>
              </a:rPr>
              <a:t>観察を行わない</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en-US" altLang="ja-JP" sz="2800" dirty="0" smtClean="0">
                <a:solidFill>
                  <a:schemeClr val="tx1"/>
                </a:solidFill>
                <a:latin typeface="+mn-ea"/>
              </a:rPr>
              <a:t>IVUS</a:t>
            </a:r>
            <a:r>
              <a:rPr lang="ja-JP" altLang="en-US" sz="2800" dirty="0" smtClean="0">
                <a:solidFill>
                  <a:schemeClr val="tx1"/>
                </a:solidFill>
                <a:latin typeface="+mn-ea"/>
              </a:rPr>
              <a:t>カテーテルはゆっくりと引き抜く。抵抗を感じたら一旦止めて原因を確認する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カテ室スタッフ全員に定期的に勉強会を実施し、知識の共有化を図る</a:t>
            </a:r>
            <a:endParaRPr lang="ja-JP" altLang="en-US" sz="2800" dirty="0">
              <a:solidFill>
                <a:schemeClr val="tx1"/>
              </a:solidFill>
              <a:latin typeface="+mn-ea"/>
            </a:endParaRPr>
          </a:p>
        </p:txBody>
      </p:sp>
    </p:spTree>
    <p:extLst>
      <p:ext uri="{BB962C8B-B14F-4D97-AF65-F5344CB8AC3E}">
        <p14:creationId xmlns:p14="http://schemas.microsoft.com/office/powerpoint/2010/main" val="2375056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7584" y="-27384"/>
            <a:ext cx="7772400" cy="866527"/>
          </a:xfrm>
        </p:spPr>
        <p:txBody>
          <a:bodyPr/>
          <a:lstStyle/>
          <a:p>
            <a:pPr algn="l"/>
            <a:r>
              <a:rPr lang="ja-JP" altLang="en-US" sz="2800" dirty="0">
                <a:solidFill>
                  <a:schemeClr val="bg1"/>
                </a:solidFill>
                <a:latin typeface="+mj-ea"/>
              </a:rPr>
              <a:t>それでもスタック</a:t>
            </a:r>
            <a:r>
              <a:rPr lang="ja-JP" altLang="en-US" sz="2800" dirty="0" smtClean="0">
                <a:solidFill>
                  <a:schemeClr val="bg1"/>
                </a:solidFill>
                <a:latin typeface="+mj-ea"/>
              </a:rPr>
              <a:t>したら</a:t>
            </a:r>
            <a:r>
              <a:rPr lang="en-US" altLang="ja-JP" sz="2800" dirty="0" smtClean="0">
                <a:solidFill>
                  <a:schemeClr val="bg1"/>
                </a:solidFill>
                <a:latin typeface="+mj-ea"/>
              </a:rPr>
              <a:t/>
            </a:r>
            <a:br>
              <a:rPr lang="en-US" altLang="ja-JP" sz="2800" dirty="0" smtClean="0">
                <a:solidFill>
                  <a:schemeClr val="bg1"/>
                </a:solidFill>
                <a:latin typeface="+mj-ea"/>
              </a:rPr>
            </a:br>
            <a:r>
              <a:rPr lang="en-US" altLang="ja-JP" sz="2800" dirty="0" smtClean="0">
                <a:solidFill>
                  <a:schemeClr val="bg1"/>
                </a:solidFill>
                <a:latin typeface="+mj-ea"/>
              </a:rPr>
              <a:t>- Still if you stack -</a:t>
            </a:r>
            <a:r>
              <a:rPr lang="ja-JP" altLang="en-US" sz="2800" dirty="0">
                <a:solidFill>
                  <a:schemeClr val="bg1"/>
                </a:solidFill>
                <a:latin typeface="+mj-ea"/>
              </a:rPr>
              <a:t/>
            </a:r>
            <a:br>
              <a:rPr lang="ja-JP" altLang="en-US" sz="2800" dirty="0">
                <a:solidFill>
                  <a:schemeClr val="bg1"/>
                </a:solidFill>
                <a:latin typeface="+mj-ea"/>
              </a:rPr>
            </a:br>
            <a:r>
              <a:rPr lang="ja-JP" altLang="en-US" sz="2800" dirty="0">
                <a:solidFill>
                  <a:schemeClr val="bg1"/>
                </a:solidFill>
                <a:latin typeface="+mj-ea"/>
              </a:rPr>
              <a:t/>
            </a:r>
            <a:br>
              <a:rPr lang="ja-JP" altLang="en-US" sz="2800" dirty="0">
                <a:solidFill>
                  <a:schemeClr val="bg1"/>
                </a:solidFill>
                <a:latin typeface="+mj-ea"/>
              </a:rPr>
            </a:br>
            <a:r>
              <a:rPr lang="en-US" altLang="ja-JP" sz="1800" dirty="0" smtClean="0">
                <a:solidFill>
                  <a:schemeClr val="bg1"/>
                </a:solidFill>
                <a:latin typeface="+mj-ea"/>
              </a:rPr>
              <a:t>- IVUS Stack -</a:t>
            </a:r>
            <a:r>
              <a:rPr kumimoji="1" lang="en-US" altLang="ja-JP" sz="3200" dirty="0" smtClean="0">
                <a:solidFill>
                  <a:schemeClr val="bg1"/>
                </a:solidFill>
                <a:latin typeface="+mj-ea"/>
              </a:rPr>
              <a:t/>
            </a:r>
            <a:br>
              <a:rPr kumimoji="1" lang="en-US" altLang="ja-JP" sz="3200" dirty="0" smtClean="0">
                <a:solidFill>
                  <a:schemeClr val="bg1"/>
                </a:solidFill>
                <a:latin typeface="+mj-ea"/>
              </a:rPr>
            </a:br>
            <a:r>
              <a:rPr kumimoji="1" lang="en-US" altLang="ja-JP" sz="3200" dirty="0" smtClean="0">
                <a:solidFill>
                  <a:schemeClr val="bg1"/>
                </a:solidFill>
                <a:latin typeface="+mj-ea"/>
              </a:rPr>
              <a:t>- </a:t>
            </a:r>
            <a:r>
              <a:rPr lang="en-US" altLang="ja-JP" sz="2000" dirty="0" smtClean="0">
                <a:solidFill>
                  <a:schemeClr val="bg1"/>
                </a:solidFill>
                <a:latin typeface="+mj-ea"/>
              </a:rPr>
              <a:t>Exchange </a:t>
            </a:r>
            <a:r>
              <a:rPr lang="en-US" altLang="ja-JP" sz="2000" dirty="0">
                <a:solidFill>
                  <a:schemeClr val="bg1"/>
                </a:solidFill>
                <a:latin typeface="+mj-ea"/>
              </a:rPr>
              <a:t>from 6Fr. GC to 7Fr. </a:t>
            </a:r>
            <a:r>
              <a:rPr lang="en-US" altLang="ja-JP" sz="2000" dirty="0" smtClean="0">
                <a:solidFill>
                  <a:schemeClr val="bg1"/>
                </a:solidFill>
                <a:latin typeface="+mj-ea"/>
              </a:rPr>
              <a:t>GC -</a:t>
            </a:r>
            <a:endParaRPr kumimoji="1" lang="ja-JP" altLang="en-US" sz="3200" dirty="0">
              <a:solidFill>
                <a:schemeClr val="bg1"/>
              </a:solidFill>
              <a:latin typeface="+mj-ea"/>
            </a:endParaRPr>
          </a:p>
        </p:txBody>
      </p:sp>
      <p:sp>
        <p:nvSpPr>
          <p:cNvPr id="5" name="コンテンツ プレースホルダー 1"/>
          <p:cNvSpPr txBox="1">
            <a:spLocks/>
          </p:cNvSpPr>
          <p:nvPr/>
        </p:nvSpPr>
        <p:spPr>
          <a:xfrm>
            <a:off x="323528" y="1196752"/>
            <a:ext cx="8496944" cy="5040560"/>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marL="457200" indent="-457200" algn="l">
              <a:buFont typeface="Wingdings" panose="05000000000000000000" pitchFamily="2" charset="2"/>
              <a:buChar char="Ø"/>
            </a:pPr>
            <a:r>
              <a:rPr lang="ja-JP" altLang="en-US" sz="2800" dirty="0" smtClean="0">
                <a:solidFill>
                  <a:schemeClr val="tx1"/>
                </a:solidFill>
                <a:latin typeface="+mn-ea"/>
              </a:rPr>
              <a:t>ステントが変形しない程度にカテーテルを引いてみる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イメージングコアを抜去し、ガイドワイヤを手元側から挿入し硬さを変える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近位部でのスタックであればガイディングカテーテルを</a:t>
            </a:r>
            <a:r>
              <a:rPr lang="en-US" altLang="ja-JP" sz="2800" dirty="0" smtClean="0">
                <a:solidFill>
                  <a:schemeClr val="tx1"/>
                </a:solidFill>
                <a:latin typeface="+mn-ea"/>
              </a:rPr>
              <a:t>Deep sheeting</a:t>
            </a:r>
            <a:r>
              <a:rPr lang="ja-JP" altLang="en-US" sz="2800" dirty="0" smtClean="0">
                <a:solidFill>
                  <a:schemeClr val="tx1"/>
                </a:solidFill>
                <a:latin typeface="+mn-ea"/>
              </a:rPr>
              <a:t>して解除を試みる</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ja-JP" altLang="en-US" sz="2800" dirty="0" smtClean="0">
                <a:solidFill>
                  <a:schemeClr val="tx1"/>
                </a:solidFill>
                <a:latin typeface="+mn-ea"/>
              </a:rPr>
              <a:t>遠位部でのスタックであれば</a:t>
            </a:r>
            <a:r>
              <a:rPr lang="en-US" altLang="ja-JP" sz="2800" dirty="0" smtClean="0">
                <a:solidFill>
                  <a:schemeClr val="tx1"/>
                </a:solidFill>
                <a:latin typeface="+mn-ea"/>
              </a:rPr>
              <a:t>7Fr.</a:t>
            </a:r>
            <a:r>
              <a:rPr lang="ja-JP" altLang="en-US" sz="2800" dirty="0" smtClean="0">
                <a:solidFill>
                  <a:schemeClr val="tx1"/>
                </a:solidFill>
                <a:latin typeface="+mn-ea"/>
              </a:rPr>
              <a:t>ガイディングカテーテルに交換するなどの後、</a:t>
            </a:r>
            <a:r>
              <a:rPr lang="en-US" altLang="ja-JP" sz="2800" dirty="0" smtClean="0">
                <a:solidFill>
                  <a:schemeClr val="tx1"/>
                </a:solidFill>
                <a:latin typeface="+mn-ea"/>
              </a:rPr>
              <a:t>7Fr.</a:t>
            </a:r>
            <a:r>
              <a:rPr lang="ja-JP" altLang="en-US" sz="2800" dirty="0" smtClean="0">
                <a:solidFill>
                  <a:schemeClr val="tx1"/>
                </a:solidFill>
                <a:latin typeface="+mn-ea"/>
              </a:rPr>
              <a:t>以上の冠動脈貫通用カテーテルを用いて末梢まで通過させたり、バルーンを</a:t>
            </a:r>
            <a:r>
              <a:rPr lang="en-US" altLang="ja-JP" sz="2800" dirty="0" smtClean="0">
                <a:solidFill>
                  <a:schemeClr val="tx1"/>
                </a:solidFill>
                <a:latin typeface="+mn-ea"/>
              </a:rPr>
              <a:t>side by side</a:t>
            </a:r>
            <a:r>
              <a:rPr lang="ja-JP" altLang="en-US" sz="2800" dirty="0" smtClean="0">
                <a:solidFill>
                  <a:schemeClr val="tx1"/>
                </a:solidFill>
                <a:latin typeface="+mn-ea"/>
              </a:rPr>
              <a:t>で拡張</a:t>
            </a:r>
            <a:endParaRPr lang="en-US" altLang="ja-JP" sz="2800" dirty="0" smtClean="0">
              <a:solidFill>
                <a:schemeClr val="tx1"/>
              </a:solidFill>
              <a:latin typeface="+mn-ea"/>
            </a:endParaRPr>
          </a:p>
          <a:p>
            <a:pPr marL="457200" indent="-457200" algn="l">
              <a:buFont typeface="Wingdings" panose="05000000000000000000" pitchFamily="2" charset="2"/>
              <a:buChar char="Ø"/>
            </a:pPr>
            <a:r>
              <a:rPr lang="en-US" altLang="ja-JP" sz="2800" dirty="0" smtClean="0">
                <a:solidFill>
                  <a:schemeClr val="tx1"/>
                </a:solidFill>
                <a:latin typeface="+mn-ea"/>
              </a:rPr>
              <a:t>2</a:t>
            </a:r>
            <a:r>
              <a:rPr lang="en-US" altLang="ja-JP" sz="2800" baseline="30000" dirty="0" smtClean="0">
                <a:solidFill>
                  <a:schemeClr val="tx1"/>
                </a:solidFill>
                <a:latin typeface="+mn-ea"/>
              </a:rPr>
              <a:t>nd</a:t>
            </a:r>
            <a:r>
              <a:rPr lang="en-US" altLang="ja-JP" sz="2800" dirty="0" smtClean="0">
                <a:solidFill>
                  <a:schemeClr val="tx1"/>
                </a:solidFill>
                <a:latin typeface="+mn-ea"/>
              </a:rPr>
              <a:t> </a:t>
            </a:r>
            <a:r>
              <a:rPr lang="ja-JP" altLang="en-US" sz="2800" dirty="0" smtClean="0">
                <a:solidFill>
                  <a:schemeClr val="tx1"/>
                </a:solidFill>
                <a:latin typeface="+mn-ea"/>
              </a:rPr>
              <a:t>システムを用いた回収を試みる</a:t>
            </a:r>
            <a:endParaRPr lang="ja-JP" altLang="en-US" sz="2800" dirty="0">
              <a:solidFill>
                <a:schemeClr val="tx1"/>
              </a:solidFill>
              <a:latin typeface="+mn-ea"/>
            </a:endParaRPr>
          </a:p>
        </p:txBody>
      </p:sp>
    </p:spTree>
    <p:extLst>
      <p:ext uri="{BB962C8B-B14F-4D97-AF65-F5344CB8AC3E}">
        <p14:creationId xmlns:p14="http://schemas.microsoft.com/office/powerpoint/2010/main" val="4206348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21526" y="116632"/>
            <a:ext cx="7598555" cy="830997"/>
          </a:xfrm>
          <a:prstGeom prst="rect">
            <a:avLst/>
          </a:prstGeom>
          <a:noFill/>
        </p:spPr>
        <p:txBody>
          <a:bodyPr wrap="none" rtlCol="0">
            <a:spAutoFit/>
          </a:bodyPr>
          <a:lstStyle/>
          <a:p>
            <a:r>
              <a:rPr lang="en-US" altLang="ja-JP" sz="2800" b="1" dirty="0" smtClean="0">
                <a:solidFill>
                  <a:schemeClr val="bg1"/>
                </a:solidFill>
                <a:latin typeface="+mj-ea"/>
                <a:ea typeface="+mj-ea"/>
              </a:rPr>
              <a:t>IVUS</a:t>
            </a:r>
            <a:r>
              <a:rPr lang="ja-JP" altLang="en-US" sz="2800" b="1" dirty="0" smtClean="0">
                <a:solidFill>
                  <a:schemeClr val="bg1"/>
                </a:solidFill>
                <a:latin typeface="+mj-ea"/>
                <a:ea typeface="+mj-ea"/>
              </a:rPr>
              <a:t>カテーテルでの</a:t>
            </a:r>
            <a:r>
              <a:rPr lang="ja-JP" altLang="ja-JP" sz="2800" b="1" dirty="0" smtClean="0">
                <a:solidFill>
                  <a:schemeClr val="bg1"/>
                </a:solidFill>
                <a:latin typeface="+mj-ea"/>
                <a:ea typeface="+mj-ea"/>
              </a:rPr>
              <a:t>トラブル</a:t>
            </a:r>
            <a:r>
              <a:rPr lang="ja-JP" altLang="ja-JP" sz="2800" b="1" dirty="0">
                <a:solidFill>
                  <a:schemeClr val="bg1"/>
                </a:solidFill>
                <a:latin typeface="+mj-ea"/>
                <a:ea typeface="+mj-ea"/>
              </a:rPr>
              <a:t>を未然に防ぐ三</a:t>
            </a:r>
            <a:r>
              <a:rPr lang="ja-JP" altLang="ja-JP" sz="2800" b="1" dirty="0" smtClean="0">
                <a:solidFill>
                  <a:schemeClr val="bg1"/>
                </a:solidFill>
                <a:latin typeface="+mj-ea"/>
                <a:ea typeface="+mj-ea"/>
              </a:rPr>
              <a:t>原則</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Three </a:t>
            </a:r>
            <a:r>
              <a:rPr lang="en-US" altLang="ja-JP" sz="2000" dirty="0">
                <a:solidFill>
                  <a:schemeClr val="bg1"/>
                </a:solidFill>
                <a:latin typeface="+mj-ea"/>
                <a:ea typeface="+mj-ea"/>
              </a:rPr>
              <a:t>principles to prevent troubles with IVUS </a:t>
            </a:r>
            <a:r>
              <a:rPr lang="en-US" altLang="ja-JP" sz="2000" dirty="0" smtClean="0">
                <a:solidFill>
                  <a:schemeClr val="bg1"/>
                </a:solidFill>
                <a:latin typeface="+mj-ea"/>
                <a:ea typeface="+mj-ea"/>
              </a:rPr>
              <a:t>catheter -</a:t>
            </a:r>
            <a:endParaRPr lang="en-US" altLang="ja-JP" sz="2000" dirty="0">
              <a:solidFill>
                <a:schemeClr val="bg1"/>
              </a:solidFill>
              <a:latin typeface="+mj-ea"/>
              <a:ea typeface="+mj-ea"/>
            </a:endParaRPr>
          </a:p>
        </p:txBody>
      </p:sp>
      <p:sp>
        <p:nvSpPr>
          <p:cNvPr id="3" name="テキスト ボックス 2"/>
          <p:cNvSpPr txBox="1"/>
          <p:nvPr/>
        </p:nvSpPr>
        <p:spPr>
          <a:xfrm>
            <a:off x="179512" y="1945982"/>
            <a:ext cx="7891904" cy="2677656"/>
          </a:xfrm>
          <a:prstGeom prst="rect">
            <a:avLst/>
          </a:prstGeom>
          <a:noFill/>
        </p:spPr>
        <p:txBody>
          <a:bodyPr wrap="none" rtlCol="0">
            <a:spAutoFit/>
          </a:bodyPr>
          <a:lstStyle/>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1</a:t>
            </a:r>
            <a:r>
              <a:rPr lang="ja-JP" altLang="en-US" sz="2800" b="1" dirty="0" smtClean="0">
                <a:latin typeface="ＭＳ Ｐゴシック" panose="020B0600070205080204" pitchFamily="50" charset="-128"/>
                <a:ea typeface="ＭＳ Ｐゴシック" panose="020B0600070205080204" pitchFamily="50" charset="-128"/>
              </a:rPr>
              <a:t>）</a:t>
            </a:r>
            <a:r>
              <a:rPr lang="ja-JP" altLang="ja-JP" sz="2800" b="1" dirty="0" smtClean="0">
                <a:latin typeface="ＭＳ Ｐゴシック" panose="020B0600070205080204" pitchFamily="50" charset="-128"/>
                <a:ea typeface="ＭＳ Ｐゴシック" panose="020B0600070205080204" pitchFamily="50" charset="-128"/>
              </a:rPr>
              <a:t>全て</a:t>
            </a:r>
            <a:r>
              <a:rPr lang="ja-JP" altLang="ja-JP" sz="2800" b="1" dirty="0">
                <a:latin typeface="ＭＳ Ｐゴシック" panose="020B0600070205080204" pitchFamily="50" charset="-128"/>
                <a:ea typeface="ＭＳ Ｐゴシック" panose="020B0600070205080204" pitchFamily="50" charset="-128"/>
              </a:rPr>
              <a:t>の操作は透視下で行う</a:t>
            </a:r>
            <a:endParaRPr lang="ja-JP" altLang="ja-JP" sz="2800" dirty="0">
              <a:latin typeface="ＭＳ Ｐゴシック" panose="020B0600070205080204" pitchFamily="50" charset="-128"/>
              <a:ea typeface="ＭＳ Ｐゴシック" panose="020B0600070205080204" pitchFamily="50" charset="-128"/>
            </a:endParaRPr>
          </a:p>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2</a:t>
            </a:r>
            <a:r>
              <a:rPr lang="ja-JP" altLang="en-US" sz="2800" b="1" dirty="0" smtClean="0">
                <a:latin typeface="ＭＳ Ｐゴシック" panose="020B0600070205080204" pitchFamily="50" charset="-128"/>
                <a:ea typeface="ＭＳ Ｐゴシック" panose="020B0600070205080204" pitchFamily="50" charset="-128"/>
              </a:rPr>
              <a:t>）</a:t>
            </a:r>
            <a:r>
              <a:rPr lang="ja-JP" altLang="ja-JP" sz="2800" b="1" dirty="0" smtClean="0">
                <a:latin typeface="ＭＳ Ｐゴシック" panose="020B0600070205080204" pitchFamily="50" charset="-128"/>
                <a:ea typeface="ＭＳ Ｐゴシック" panose="020B0600070205080204" pitchFamily="50" charset="-128"/>
              </a:rPr>
              <a:t>カテーテル</a:t>
            </a:r>
            <a:r>
              <a:rPr lang="ja-JP" altLang="ja-JP" sz="2800" b="1" dirty="0">
                <a:latin typeface="ＭＳ Ｐゴシック" panose="020B0600070205080204" pitchFamily="50" charset="-128"/>
                <a:ea typeface="ＭＳ Ｐゴシック" panose="020B0600070205080204" pitchFamily="50" charset="-128"/>
              </a:rPr>
              <a:t>やガイドワイヤの操作はゆっくりと行う</a:t>
            </a:r>
            <a:endParaRPr lang="ja-JP" altLang="ja-JP" sz="2800" dirty="0">
              <a:latin typeface="ＭＳ Ｐゴシック" panose="020B0600070205080204" pitchFamily="50" charset="-128"/>
              <a:ea typeface="ＭＳ Ｐゴシック" panose="020B0600070205080204" pitchFamily="50" charset="-128"/>
            </a:endParaRPr>
          </a:p>
          <a:p>
            <a:pPr lvl="0">
              <a:lnSpc>
                <a:spcPct val="200000"/>
              </a:lnSpc>
            </a:pPr>
            <a:r>
              <a:rPr lang="en-US" altLang="ja-JP" sz="2800" b="1" dirty="0" smtClean="0">
                <a:latin typeface="ＭＳ Ｐゴシック" panose="020B0600070205080204" pitchFamily="50" charset="-128"/>
                <a:ea typeface="ＭＳ Ｐゴシック" panose="020B0600070205080204" pitchFamily="50" charset="-128"/>
              </a:rPr>
              <a:t>3)</a:t>
            </a:r>
            <a:r>
              <a:rPr lang="ja-JP" altLang="ja-JP" sz="2800" b="1" dirty="0" smtClean="0">
                <a:latin typeface="ＭＳ Ｐゴシック" panose="020B0600070205080204" pitchFamily="50" charset="-128"/>
                <a:ea typeface="ＭＳ Ｐゴシック" panose="020B0600070205080204" pitchFamily="50" charset="-128"/>
              </a:rPr>
              <a:t>スタック</a:t>
            </a:r>
            <a:r>
              <a:rPr lang="ja-JP" altLang="ja-JP" sz="2800" b="1" dirty="0">
                <a:latin typeface="ＭＳ Ｐゴシック" panose="020B0600070205080204" pitchFamily="50" charset="-128"/>
                <a:ea typeface="ＭＳ Ｐゴシック" panose="020B0600070205080204" pitchFamily="50" charset="-128"/>
              </a:rPr>
              <a:t>した場合には無理に引き抜こうと</a:t>
            </a:r>
            <a:r>
              <a:rPr lang="ja-JP" altLang="ja-JP" sz="2800" b="1" dirty="0" smtClean="0">
                <a:latin typeface="ＭＳ Ｐゴシック" panose="020B0600070205080204" pitchFamily="50" charset="-128"/>
                <a:ea typeface="ＭＳ Ｐゴシック" panose="020B0600070205080204" pitchFamily="50" charset="-128"/>
              </a:rPr>
              <a:t>しない</a:t>
            </a:r>
            <a:endParaRPr lang="ja-JP" altLang="ja-JP"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9273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75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75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259632" y="44624"/>
            <a:ext cx="6094791" cy="892552"/>
          </a:xfrm>
          <a:prstGeom prst="rect">
            <a:avLst/>
          </a:prstGeom>
          <a:noFill/>
        </p:spPr>
        <p:txBody>
          <a:bodyPr wrap="square" rtlCol="0">
            <a:spAutoFit/>
          </a:bodyPr>
          <a:lstStyle/>
          <a:p>
            <a:r>
              <a:rPr lang="ja-JP" altLang="en-US" sz="3200" b="1" dirty="0" smtClean="0">
                <a:solidFill>
                  <a:schemeClr val="bg1"/>
                </a:solidFill>
                <a:latin typeface="+mj-ea"/>
                <a:ea typeface="+mj-ea"/>
              </a:rPr>
              <a:t>トラブル回避のための対策</a:t>
            </a:r>
            <a:endParaRPr lang="en-US" altLang="ja-JP" sz="3200" b="1" dirty="0">
              <a:solidFill>
                <a:schemeClr val="bg1"/>
              </a:solidFill>
              <a:latin typeface="+mj-ea"/>
              <a:ea typeface="+mj-ea"/>
            </a:endParaRPr>
          </a:p>
          <a:p>
            <a:r>
              <a:rPr lang="en-US" altLang="ja-JP" sz="2000" dirty="0" smtClean="0">
                <a:solidFill>
                  <a:schemeClr val="bg1"/>
                </a:solidFill>
                <a:latin typeface="+mj-ea"/>
                <a:ea typeface="+mj-ea"/>
              </a:rPr>
              <a:t>- Chip </a:t>
            </a:r>
            <a:r>
              <a:rPr lang="en-US" altLang="ja-JP" sz="2000" dirty="0">
                <a:solidFill>
                  <a:schemeClr val="bg1"/>
                </a:solidFill>
                <a:latin typeface="+mj-ea"/>
                <a:ea typeface="+mj-ea"/>
              </a:rPr>
              <a:t>and tricks for avoiding </a:t>
            </a:r>
            <a:r>
              <a:rPr lang="en-US" altLang="ja-JP" sz="2000" dirty="0" smtClean="0">
                <a:solidFill>
                  <a:schemeClr val="bg1"/>
                </a:solidFill>
                <a:latin typeface="+mj-ea"/>
                <a:ea typeface="+mj-ea"/>
              </a:rPr>
              <a:t>trouble -</a:t>
            </a:r>
            <a:endParaRPr lang="ja-JP" altLang="ja-JP" sz="2000" b="1" dirty="0">
              <a:solidFill>
                <a:schemeClr val="bg1"/>
              </a:solidFill>
              <a:latin typeface="+mj-ea"/>
              <a:ea typeface="+mj-ea"/>
            </a:endParaRPr>
          </a:p>
        </p:txBody>
      </p:sp>
      <p:sp>
        <p:nvSpPr>
          <p:cNvPr id="5" name="テキスト ボックス 4"/>
          <p:cNvSpPr txBox="1"/>
          <p:nvPr/>
        </p:nvSpPr>
        <p:spPr>
          <a:xfrm>
            <a:off x="755576" y="1556792"/>
            <a:ext cx="7992888" cy="4154984"/>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200" b="1" dirty="0" smtClean="0">
                <a:latin typeface="ＭＳ Ｐゴシック" panose="020B0600070205080204" pitchFamily="50" charset="-128"/>
                <a:ea typeface="ＭＳ Ｐゴシック" panose="020B0600070205080204" pitchFamily="50" charset="-128"/>
              </a:rPr>
              <a:t>エアの混入防止のため、十分なフラッシュを行っておく</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a:latin typeface="ＭＳ Ｐゴシック" panose="020B0600070205080204" pitchFamily="50" charset="-128"/>
                <a:ea typeface="ＭＳ Ｐゴシック" panose="020B0600070205080204" pitchFamily="50" charset="-128"/>
              </a:rPr>
              <a:t>　</a:t>
            </a:r>
            <a:r>
              <a:rPr lang="ja-JP" altLang="en-US" sz="2200" b="1" dirty="0" smtClean="0">
                <a:latin typeface="ＭＳ Ｐゴシック" panose="020B0600070205080204" pitchFamily="50" charset="-128"/>
                <a:ea typeface="ＭＳ Ｐゴシック" panose="020B0600070205080204" pitchFamily="50" charset="-128"/>
              </a:rPr>
              <a:t>アーチファクト</a:t>
            </a:r>
            <a:r>
              <a:rPr lang="ja-JP" altLang="en-US" sz="2200" b="1" dirty="0">
                <a:latin typeface="ＭＳ Ｐゴシック" panose="020B0600070205080204" pitchFamily="50" charset="-128"/>
                <a:ea typeface="ＭＳ Ｐゴシック" panose="020B0600070205080204" pitchFamily="50" charset="-128"/>
              </a:rPr>
              <a:t>出現時</a:t>
            </a:r>
            <a:r>
              <a:rPr lang="ja-JP" altLang="en-US" sz="2200" b="1" dirty="0" smtClean="0">
                <a:latin typeface="ＭＳ Ｐゴシック" panose="020B0600070205080204" pitchFamily="50" charset="-128"/>
                <a:ea typeface="ＭＳ Ｐゴシック" panose="020B0600070205080204" pitchFamily="50" charset="-128"/>
              </a:rPr>
              <a:t>は極力、体外でフラッシュを行う</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a:buFont typeface="Wingdings" panose="05000000000000000000" pitchFamily="2" charset="2"/>
              <a:buChar char="Ø"/>
            </a:pPr>
            <a:r>
              <a:rPr lang="ja-JP" altLang="en-US" sz="2200" b="1" dirty="0">
                <a:latin typeface="ＭＳ Ｐゴシック" panose="020B0600070205080204" pitchFamily="50" charset="-128"/>
                <a:ea typeface="ＭＳ Ｐゴシック" panose="020B0600070205080204" pitchFamily="50" charset="-128"/>
              </a:rPr>
              <a:t>カテーテル操作を</a:t>
            </a:r>
            <a:r>
              <a:rPr lang="ja-JP" altLang="en-US" sz="2200" b="1" dirty="0" smtClean="0">
                <a:latin typeface="ＭＳ Ｐゴシック" panose="020B0600070205080204" pitchFamily="50" charset="-128"/>
                <a:ea typeface="ＭＳ Ｐゴシック" panose="020B0600070205080204" pitchFamily="50" charset="-128"/>
              </a:rPr>
              <a:t>行う際にはイメージングコアを最遠位部</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　に位置</a:t>
            </a:r>
            <a:r>
              <a:rPr lang="ja-JP" altLang="en-US" sz="2200" b="1" dirty="0">
                <a:latin typeface="ＭＳ Ｐゴシック" panose="020B0600070205080204" pitchFamily="50" charset="-128"/>
                <a:ea typeface="ＭＳ Ｐゴシック" panose="020B0600070205080204" pitchFamily="50" charset="-128"/>
              </a:rPr>
              <a:t>する</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a:t>
            </a:r>
            <a:r>
              <a:rPr lang="ja-JP" altLang="en-US" sz="2200" b="1" dirty="0" smtClean="0">
                <a:latin typeface="ＭＳ Ｐゴシック" panose="020B0600070205080204" pitchFamily="50" charset="-128"/>
                <a:ea typeface="ＭＳ Ｐゴシック" panose="020B0600070205080204" pitchFamily="50" charset="-128"/>
              </a:rPr>
              <a:t>を抜去</a:t>
            </a:r>
            <a:r>
              <a:rPr lang="ja-JP" altLang="en-US" sz="2200" b="1" dirty="0">
                <a:latin typeface="ＭＳ Ｐゴシック" panose="020B0600070205080204" pitchFamily="50" charset="-128"/>
                <a:ea typeface="ＭＳ Ｐゴシック" panose="020B0600070205080204" pitchFamily="50" charset="-128"/>
              </a:rPr>
              <a:t>する</a:t>
            </a:r>
            <a:r>
              <a:rPr lang="ja-JP" altLang="en-US" sz="2200" b="1" dirty="0" smtClean="0">
                <a:latin typeface="ＭＳ Ｐゴシック" panose="020B0600070205080204" pitchFamily="50" charset="-128"/>
                <a:ea typeface="ＭＳ Ｐゴシック" panose="020B0600070205080204" pitchFamily="50" charset="-128"/>
              </a:rPr>
              <a:t>際には</a:t>
            </a:r>
            <a:r>
              <a:rPr lang="ja-JP" altLang="en-US" sz="2200" b="1" dirty="0">
                <a:latin typeface="ＭＳ Ｐゴシック" panose="020B0600070205080204" pitchFamily="50" charset="-128"/>
                <a:ea typeface="ＭＳ Ｐゴシック" panose="020B0600070205080204" pitchFamily="50" charset="-128"/>
              </a:rPr>
              <a:t>、</a:t>
            </a:r>
            <a:r>
              <a:rPr lang="ja-JP" altLang="en-US" sz="2200" b="1" dirty="0" smtClean="0">
                <a:latin typeface="ＭＳ Ｐゴシック" panose="020B0600070205080204" pitchFamily="50" charset="-128"/>
                <a:ea typeface="ＭＳ Ｐゴシック" panose="020B0600070205080204" pitchFamily="50" charset="-128"/>
              </a:rPr>
              <a:t>イメージングコアを最遠位部で回転させながら</a:t>
            </a:r>
            <a:r>
              <a:rPr lang="ja-JP" altLang="en-US" sz="2200" b="1" dirty="0">
                <a:latin typeface="ＭＳ Ｐゴシック" panose="020B0600070205080204" pitchFamily="50" charset="-128"/>
                <a:ea typeface="ＭＳ Ｐゴシック" panose="020B0600070205080204" pitchFamily="50" charset="-128"/>
              </a:rPr>
              <a:t>引き抜く</a:t>
            </a:r>
            <a:endParaRPr lang="en-US" altLang="ja-JP" sz="2200" b="1" dirty="0">
              <a:latin typeface="ＭＳ Ｐゴシック" panose="020B0600070205080204" pitchFamily="50" charset="-128"/>
              <a:ea typeface="ＭＳ Ｐゴシック" panose="020B0600070205080204" pitchFamily="50" charset="-128"/>
            </a:endParaRPr>
          </a:p>
          <a:p>
            <a:pPr marL="342900" indent="-342900" fontAlgn="base">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a:t>
            </a:r>
            <a:r>
              <a:rPr lang="ja-JP" altLang="en-US" sz="2200" b="1" dirty="0" smtClean="0">
                <a:latin typeface="ＭＳ Ｐゴシック" panose="020B0600070205080204" pitchFamily="50" charset="-128"/>
                <a:ea typeface="ＭＳ Ｐゴシック" panose="020B0600070205080204" pitchFamily="50" charset="-128"/>
              </a:rPr>
              <a:t>を抜去する際には</a:t>
            </a:r>
            <a:r>
              <a:rPr lang="ja-JP" altLang="en-US" sz="2200" b="1" dirty="0">
                <a:latin typeface="ＭＳ Ｐゴシック" panose="020B0600070205080204" pitchFamily="50" charset="-128"/>
                <a:ea typeface="ＭＳ Ｐゴシック" panose="020B0600070205080204" pitchFamily="50" charset="-128"/>
              </a:rPr>
              <a:t>透視で確認し</a:t>
            </a:r>
            <a:r>
              <a:rPr lang="ja-JP" altLang="en-US" sz="2200" b="1" dirty="0" smtClean="0">
                <a:latin typeface="ＭＳ Ｐゴシック" panose="020B0600070205080204" pitchFamily="50" charset="-128"/>
                <a:ea typeface="ＭＳ Ｐゴシック" panose="020B0600070205080204" pitchFamily="50" charset="-128"/>
              </a:rPr>
              <a:t>、ガイドワイヤにたわみがあった</a:t>
            </a:r>
            <a:r>
              <a:rPr lang="ja-JP" altLang="en-US" sz="2200" b="1" dirty="0">
                <a:latin typeface="ＭＳ Ｐゴシック" panose="020B0600070205080204" pitchFamily="50" charset="-128"/>
                <a:ea typeface="ＭＳ Ｐゴシック" panose="020B0600070205080204" pitchFamily="50" charset="-128"/>
              </a:rPr>
              <a:t>場合は</a:t>
            </a:r>
            <a:r>
              <a:rPr lang="ja-JP" altLang="en-US" sz="2200" b="1" dirty="0" smtClean="0">
                <a:latin typeface="ＭＳ Ｐゴシック" panose="020B0600070205080204" pitchFamily="50" charset="-128"/>
                <a:ea typeface="ＭＳ Ｐゴシック" panose="020B0600070205080204" pitchFamily="50" charset="-128"/>
              </a:rPr>
              <a:t>、ガイドワイヤを少し引くなど、</a:t>
            </a:r>
            <a:r>
              <a:rPr lang="ja-JP" altLang="en-US" sz="2200" b="1" dirty="0">
                <a:latin typeface="ＭＳ Ｐゴシック" panose="020B0600070205080204" pitchFamily="50" charset="-128"/>
                <a:ea typeface="ＭＳ Ｐゴシック" panose="020B0600070205080204" pitchFamily="50" charset="-128"/>
              </a:rPr>
              <a:t>たわみ</a:t>
            </a:r>
            <a:r>
              <a:rPr lang="ja-JP" altLang="en-US" sz="2200" b="1" dirty="0" smtClean="0">
                <a:latin typeface="ＭＳ Ｐゴシック" panose="020B0600070205080204" pitchFamily="50" charset="-128"/>
                <a:ea typeface="ＭＳ Ｐゴシック" panose="020B0600070205080204" pitchFamily="50" charset="-128"/>
              </a:rPr>
              <a:t>を解消してから操作する</a:t>
            </a:r>
            <a:endParaRPr lang="en-US" altLang="ja-JP" sz="2200" b="1" dirty="0" smtClean="0">
              <a:latin typeface="ＭＳ Ｐゴシック" panose="020B0600070205080204" pitchFamily="50" charset="-128"/>
              <a:ea typeface="ＭＳ Ｐゴシック" panose="020B0600070205080204" pitchFamily="50" charset="-128"/>
            </a:endParaRPr>
          </a:p>
          <a:p>
            <a:pPr marL="342900" indent="-342900" fontAlgn="base">
              <a:buFont typeface="Wingdings" panose="05000000000000000000" pitchFamily="2" charset="2"/>
              <a:buChar char="Ø"/>
            </a:pP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カテーテルを</a:t>
            </a:r>
            <a:r>
              <a:rPr lang="ja-JP" altLang="en-US" sz="2200" b="1" dirty="0" smtClean="0">
                <a:latin typeface="ＭＳ Ｐゴシック" panose="020B0600070205080204" pitchFamily="50" charset="-128"/>
                <a:ea typeface="ＭＳ Ｐゴシック" panose="020B0600070205080204" pitchFamily="50" charset="-128"/>
              </a:rPr>
              <a:t>引き抜く際にガイドワイヤとの抵抗</a:t>
            </a:r>
            <a:r>
              <a:rPr lang="ja-JP" altLang="en-US" sz="2200" b="1" dirty="0">
                <a:latin typeface="ＭＳ Ｐゴシック" panose="020B0600070205080204" pitchFamily="50" charset="-128"/>
                <a:ea typeface="ＭＳ Ｐゴシック" panose="020B0600070205080204" pitchFamily="50" charset="-128"/>
              </a:rPr>
              <a:t>が</a:t>
            </a:r>
            <a:r>
              <a:rPr lang="ja-JP" altLang="en-US" sz="2200" b="1" dirty="0" smtClean="0">
                <a:latin typeface="ＭＳ Ｐゴシック" panose="020B0600070205080204" pitchFamily="50" charset="-128"/>
                <a:ea typeface="ＭＳ Ｐゴシック" panose="020B0600070205080204" pitchFamily="50" charset="-128"/>
              </a:rPr>
              <a:t>感じられた</a:t>
            </a:r>
            <a:r>
              <a:rPr lang="ja-JP" altLang="en-US" sz="2200" b="1" dirty="0">
                <a:latin typeface="ＭＳ Ｐゴシック" panose="020B0600070205080204" pitchFamily="50" charset="-128"/>
                <a:ea typeface="ＭＳ Ｐゴシック" panose="020B0600070205080204" pitchFamily="50" charset="-128"/>
              </a:rPr>
              <a:t>場合には</a:t>
            </a:r>
            <a:r>
              <a:rPr lang="ja-JP" altLang="en-US" sz="2200" b="1" dirty="0" smtClean="0">
                <a:latin typeface="ＭＳ Ｐゴシック" panose="020B0600070205080204" pitchFamily="50" charset="-128"/>
                <a:ea typeface="ＭＳ Ｐゴシック" panose="020B0600070205080204" pitchFamily="50" charset="-128"/>
              </a:rPr>
              <a:t>、再度ガイドワイヤと</a:t>
            </a:r>
            <a:r>
              <a:rPr lang="en-US" altLang="ja-JP" sz="2200" b="1" dirty="0" smtClean="0">
                <a:latin typeface="ＭＳ Ｐゴシック" panose="020B0600070205080204" pitchFamily="50" charset="-128"/>
                <a:ea typeface="ＭＳ Ｐゴシック" panose="020B0600070205080204" pitchFamily="50" charset="-128"/>
              </a:rPr>
              <a:t>IVUS</a:t>
            </a:r>
            <a:r>
              <a:rPr lang="ja-JP" altLang="en-US" sz="2200" b="1" dirty="0" smtClean="0">
                <a:latin typeface="ＭＳ Ｐゴシック" panose="020B0600070205080204" pitchFamily="50" charset="-128"/>
                <a:ea typeface="ＭＳ Ｐゴシック" panose="020B0600070205080204" pitchFamily="50" charset="-128"/>
              </a:rPr>
              <a:t>カテーテルを遠位部に挿入し、ガイドワイヤの抵抗感の原因</a:t>
            </a:r>
            <a:r>
              <a:rPr lang="ja-JP" altLang="en-US" sz="2200" b="1" dirty="0">
                <a:latin typeface="ＭＳ Ｐゴシック" panose="020B0600070205080204" pitchFamily="50" charset="-128"/>
                <a:ea typeface="ＭＳ Ｐゴシック" panose="020B0600070205080204" pitchFamily="50" charset="-128"/>
              </a:rPr>
              <a:t>を取り除く　</a:t>
            </a:r>
            <a:endParaRPr lang="en-US" altLang="ja-JP" sz="2200" dirty="0" smtClean="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69451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55923"/>
            <a:ext cx="5418471" cy="830997"/>
          </a:xfrm>
          <a:prstGeom prst="rect">
            <a:avLst/>
          </a:prstGeom>
          <a:noFill/>
        </p:spPr>
        <p:txBody>
          <a:bodyPr wrap="none" rtlCol="0">
            <a:spAutoFit/>
          </a:bodyPr>
          <a:lstStyle/>
          <a:p>
            <a:r>
              <a:rPr lang="ja-JP" altLang="en-US" sz="2800" b="1" dirty="0" smtClean="0">
                <a:solidFill>
                  <a:schemeClr val="bg1"/>
                </a:solidFill>
                <a:latin typeface="+mj-ea"/>
                <a:ea typeface="+mj-ea"/>
              </a:rPr>
              <a:t>トラブルを</a:t>
            </a:r>
            <a:r>
              <a:rPr lang="ja-JP" altLang="en-US" sz="2800" b="1" dirty="0">
                <a:solidFill>
                  <a:schemeClr val="bg1"/>
                </a:solidFill>
                <a:latin typeface="+mj-ea"/>
                <a:ea typeface="+mj-ea"/>
              </a:rPr>
              <a:t>起こさないため</a:t>
            </a:r>
            <a:r>
              <a:rPr lang="ja-JP" altLang="en-US" sz="2800" b="1" dirty="0" smtClean="0">
                <a:solidFill>
                  <a:schemeClr val="bg1"/>
                </a:solidFill>
                <a:latin typeface="+mj-ea"/>
                <a:ea typeface="+mj-ea"/>
              </a:rPr>
              <a:t>の注意点</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a:t>
            </a:r>
            <a:r>
              <a:rPr lang="en-US" altLang="ja-JP" sz="2000" dirty="0">
                <a:solidFill>
                  <a:schemeClr val="bg1"/>
                </a:solidFill>
                <a:latin typeface="+mj-ea"/>
                <a:ea typeface="+mj-ea"/>
              </a:rPr>
              <a:t>Points to keep in mind avoid </a:t>
            </a:r>
            <a:r>
              <a:rPr lang="en-US" altLang="ja-JP" sz="2000" dirty="0" smtClean="0">
                <a:solidFill>
                  <a:schemeClr val="bg1"/>
                </a:solidFill>
                <a:latin typeface="+mj-ea"/>
                <a:ea typeface="+mj-ea"/>
              </a:rPr>
              <a:t>trouble -</a:t>
            </a:r>
            <a:endParaRPr lang="ja-JP" altLang="ja-JP" sz="2000" b="1" dirty="0">
              <a:solidFill>
                <a:schemeClr val="bg1"/>
              </a:solidFill>
              <a:latin typeface="+mj-ea"/>
              <a:ea typeface="+mj-ea"/>
            </a:endParaRPr>
          </a:p>
        </p:txBody>
      </p:sp>
      <p:sp>
        <p:nvSpPr>
          <p:cNvPr id="3" name="テキスト ボックス 2"/>
          <p:cNvSpPr txBox="1"/>
          <p:nvPr/>
        </p:nvSpPr>
        <p:spPr>
          <a:xfrm>
            <a:off x="385149" y="2128788"/>
            <a:ext cx="7548861" cy="3046988"/>
          </a:xfrm>
          <a:prstGeom prst="rect">
            <a:avLst/>
          </a:prstGeom>
          <a:noFill/>
        </p:spPr>
        <p:txBody>
          <a:bodyPr wrap="none" rtlCol="0">
            <a:spAutoFit/>
          </a:bodyPr>
          <a:lstStyle/>
          <a:p>
            <a:pPr marL="342900" lvl="0" indent="-342900">
              <a:buFont typeface="Wingdings" panose="05000000000000000000" pitchFamily="2" charset="2"/>
              <a:buChar char="Ø"/>
            </a:pPr>
            <a:r>
              <a:rPr lang="en-US" altLang="ja-JP" sz="2400" b="1" dirty="0" smtClean="0">
                <a:latin typeface="ＭＳ Ｐゴシック" panose="020B0600070205080204" pitchFamily="50" charset="-128"/>
                <a:ea typeface="ＭＳ Ｐゴシック" panose="020B0600070205080204" pitchFamily="50" charset="-128"/>
              </a:rPr>
              <a:t>IVUS</a:t>
            </a:r>
            <a:r>
              <a:rPr lang="ja-JP" altLang="en-US" sz="2400" b="1" dirty="0" smtClean="0">
                <a:latin typeface="ＭＳ Ｐゴシック" panose="020B0600070205080204" pitchFamily="50" charset="-128"/>
                <a:ea typeface="ＭＳ Ｐゴシック" panose="020B0600070205080204" pitchFamily="50" charset="-128"/>
              </a:rPr>
              <a:t>カテーテルにダメージを与え</a:t>
            </a:r>
            <a:r>
              <a:rPr lang="ja-JP" altLang="en-US" sz="2400" b="1" dirty="0">
                <a:latin typeface="ＭＳ Ｐゴシック" panose="020B0600070205080204" pitchFamily="50" charset="-128"/>
                <a:ea typeface="ＭＳ Ｐゴシック" panose="020B0600070205080204" pitchFamily="50" charset="-128"/>
              </a:rPr>
              <a:t>るよう</a:t>
            </a:r>
            <a:r>
              <a:rPr lang="ja-JP" altLang="en-US" sz="2400" b="1" dirty="0" smtClean="0">
                <a:latin typeface="ＭＳ Ｐゴシック" panose="020B0600070205080204" pitchFamily="50" charset="-128"/>
                <a:ea typeface="ＭＳ Ｐゴシック" panose="020B0600070205080204" pitchFamily="50" charset="-128"/>
              </a:rPr>
              <a:t>な</a:t>
            </a:r>
            <a:r>
              <a:rPr lang="ja-JP" altLang="en-US" sz="2400" b="1" dirty="0">
                <a:latin typeface="ＭＳ Ｐゴシック" panose="020B0600070205080204" pitchFamily="50" charset="-128"/>
                <a:ea typeface="ＭＳ Ｐゴシック" panose="020B0600070205080204" pitchFamily="50" charset="-128"/>
              </a:rPr>
              <a:t>操作</a:t>
            </a:r>
            <a:r>
              <a:rPr lang="ja-JP" altLang="en-US" sz="2400" b="1" dirty="0" smtClean="0">
                <a:latin typeface="ＭＳ Ｐゴシック" panose="020B0600070205080204" pitchFamily="50" charset="-128"/>
                <a:ea typeface="ＭＳ Ｐゴシック" panose="020B0600070205080204" pitchFamily="50" charset="-128"/>
              </a:rPr>
              <a:t>をしない</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a:t>
            </a:r>
            <a:r>
              <a:rPr lang="en-US" altLang="ja-JP" sz="2400" b="1" dirty="0" smtClean="0">
                <a:latin typeface="ＭＳ Ｐゴシック" panose="020B0600070205080204" pitchFamily="50" charset="-128"/>
                <a:ea typeface="ＭＳ Ｐゴシック" panose="020B0600070205080204" pitchFamily="50" charset="-128"/>
              </a:rPr>
              <a:t>Y</a:t>
            </a:r>
            <a:r>
              <a:rPr lang="ja-JP" altLang="en-US" sz="2400" b="1" dirty="0" smtClean="0">
                <a:latin typeface="ＭＳ Ｐゴシック" panose="020B0600070205080204" pitchFamily="50" charset="-128"/>
                <a:ea typeface="ＭＳ Ｐゴシック" panose="020B0600070205080204" pitchFamily="50" charset="-128"/>
              </a:rPr>
              <a:t>コネクタを締め込みすぎない・カテーテルを極力</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直線状に保つ・シャフトが変形するほど強く握らない）</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a:latin typeface="ＭＳ Ｐゴシック" panose="020B0600070205080204" pitchFamily="50" charset="-128"/>
                <a:ea typeface="ＭＳ Ｐゴシック" panose="020B0600070205080204" pitchFamily="50" charset="-128"/>
              </a:rPr>
              <a:t>ガイディング</a:t>
            </a:r>
            <a:r>
              <a:rPr lang="ja-JP" altLang="en-US" sz="2400" b="1" dirty="0" smtClean="0">
                <a:latin typeface="ＭＳ Ｐゴシック" panose="020B0600070205080204" pitchFamily="50" charset="-128"/>
                <a:ea typeface="ＭＳ Ｐゴシック" panose="020B0600070205080204" pitchFamily="50" charset="-128"/>
              </a:rPr>
              <a:t>カテーテルの引き込み・外れが無いか</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ガイドワイヤとカテーテルの位置関係を確認し、</a:t>
            </a:r>
            <a:endParaRPr lang="en-US" altLang="ja-JP" sz="2400" b="1" dirty="0" smtClean="0">
              <a:latin typeface="ＭＳ Ｐゴシック" panose="020B0600070205080204" pitchFamily="50" charset="-128"/>
              <a:ea typeface="ＭＳ Ｐゴシック" panose="020B0600070205080204" pitchFamily="50" charset="-128"/>
            </a:endParaRPr>
          </a:p>
          <a:p>
            <a:pPr lvl="0"/>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フロッピー部分で</a:t>
            </a:r>
            <a:r>
              <a:rPr lang="en-US" altLang="ja-JP" sz="2400" b="1" dirty="0" smtClean="0">
                <a:latin typeface="ＭＳ Ｐゴシック" panose="020B0600070205080204" pitchFamily="50" charset="-128"/>
                <a:ea typeface="ＭＳ Ｐゴシック" panose="020B0600070205080204" pitchFamily="50" charset="-128"/>
              </a:rPr>
              <a:t>IVUS</a:t>
            </a:r>
            <a:r>
              <a:rPr lang="ja-JP" altLang="en-US" sz="2400" b="1" dirty="0" smtClean="0">
                <a:latin typeface="ＭＳ Ｐゴシック" panose="020B0600070205080204" pitchFamily="50" charset="-128"/>
                <a:ea typeface="ＭＳ Ｐゴシック" panose="020B0600070205080204" pitchFamily="50" charset="-128"/>
              </a:rPr>
              <a:t>カテーテルの操作を行わない</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ガイドワイヤに</a:t>
            </a:r>
            <a:r>
              <a:rPr lang="ja-JP" altLang="en-US" sz="2400" b="1" dirty="0">
                <a:latin typeface="ＭＳ Ｐゴシック" panose="020B0600070205080204" pitchFamily="50" charset="-128"/>
                <a:ea typeface="ＭＳ Ｐゴシック" panose="020B0600070205080204" pitchFamily="50" charset="-128"/>
              </a:rPr>
              <a:t>ダメージ</a:t>
            </a:r>
            <a:r>
              <a:rPr lang="ja-JP" altLang="en-US" sz="2400" b="1" dirty="0" smtClean="0">
                <a:latin typeface="ＭＳ Ｐゴシック" panose="020B0600070205080204" pitchFamily="50" charset="-128"/>
                <a:ea typeface="ＭＳ Ｐゴシック" panose="020B0600070205080204" pitchFamily="50" charset="-128"/>
              </a:rPr>
              <a:t>が無いかを常に確認する</a:t>
            </a:r>
            <a:endParaRPr lang="en-US" altLang="ja-JP" sz="2400" b="1" dirty="0" smtClean="0">
              <a:latin typeface="ＭＳ Ｐゴシック" panose="020B0600070205080204" pitchFamily="50" charset="-128"/>
              <a:ea typeface="ＭＳ Ｐゴシック" panose="020B0600070205080204" pitchFamily="50" charset="-128"/>
            </a:endParaRPr>
          </a:p>
          <a:p>
            <a:pPr marL="342900" lvl="0" indent="-342900">
              <a:buFont typeface="Wingdings" panose="05000000000000000000" pitchFamily="2" charset="2"/>
              <a:buChar char="Ø"/>
            </a:pPr>
            <a:r>
              <a:rPr lang="ja-JP" altLang="en-US" sz="2400" b="1" dirty="0" smtClean="0">
                <a:latin typeface="ＭＳ Ｐゴシック" panose="020B0600070205080204" pitchFamily="50" charset="-128"/>
                <a:ea typeface="ＭＳ Ｐゴシック" panose="020B0600070205080204" pitchFamily="50" charset="-128"/>
              </a:rPr>
              <a:t>ステントの不完全拡張が無いかを確認する</a:t>
            </a:r>
            <a:endParaRPr lang="en-US" altLang="ja-JP" sz="2400" b="1" dirty="0" smtClean="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251520" y="1340768"/>
            <a:ext cx="3528392" cy="523220"/>
          </a:xfrm>
          <a:prstGeom prst="rect">
            <a:avLst/>
          </a:prstGeom>
          <a:noFill/>
        </p:spPr>
        <p:txBody>
          <a:bodyPr wrap="square" rtlCol="0">
            <a:spAutoFit/>
          </a:bodyPr>
          <a:lstStyle/>
          <a:p>
            <a:r>
              <a:rPr lang="ja-JP" altLang="en-US" sz="2800" dirty="0"/>
              <a:t>基本操作</a:t>
            </a:r>
            <a:r>
              <a:rPr kumimoji="1" lang="ja-JP" altLang="en-US" sz="2800" dirty="0" smtClean="0"/>
              <a:t>として</a:t>
            </a:r>
            <a:r>
              <a:rPr kumimoji="1" lang="en-US" altLang="ja-JP" sz="2800" dirty="0" smtClean="0"/>
              <a:t>…</a:t>
            </a:r>
            <a:endParaRPr kumimoji="1" lang="ja-JP" altLang="en-US" sz="2800" dirty="0"/>
          </a:p>
        </p:txBody>
      </p:sp>
    </p:spTree>
    <p:extLst>
      <p:ext uri="{BB962C8B-B14F-4D97-AF65-F5344CB8AC3E}">
        <p14:creationId xmlns:p14="http://schemas.microsoft.com/office/powerpoint/2010/main" val="92672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VC.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653078" y="857250"/>
            <a:ext cx="4500000" cy="2531250"/>
          </a:xfrm>
          <a:prstGeom prst="rect">
            <a:avLst/>
          </a:prstGeom>
        </p:spPr>
      </p:pic>
      <p:pic>
        <p:nvPicPr>
          <p:cNvPr id="5" name="DualPro.wmv">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0" y="857250"/>
            <a:ext cx="4500000" cy="2531250"/>
          </a:xfrm>
          <a:prstGeom prst="rect">
            <a:avLst/>
          </a:prstGeom>
        </p:spPr>
      </p:pic>
      <p:sp>
        <p:nvSpPr>
          <p:cNvPr id="6" name="テキスト ボックス 5"/>
          <p:cNvSpPr txBox="1"/>
          <p:nvPr/>
        </p:nvSpPr>
        <p:spPr>
          <a:xfrm>
            <a:off x="6203431" y="487918"/>
            <a:ext cx="1399294" cy="369332"/>
          </a:xfrm>
          <a:prstGeom prst="rect">
            <a:avLst/>
          </a:prstGeom>
          <a:noFill/>
        </p:spPr>
        <p:txBody>
          <a:bodyPr wrap="none" rtlCol="0">
            <a:spAutoFit/>
          </a:bodyPr>
          <a:lstStyle/>
          <a:p>
            <a:r>
              <a:rPr lang="en-US" altLang="ja-JP" dirty="0"/>
              <a:t>TVC-C195-20</a:t>
            </a:r>
            <a:endParaRPr kumimoji="1" lang="ja-JP" altLang="en-US" dirty="0"/>
          </a:p>
        </p:txBody>
      </p:sp>
      <p:sp>
        <p:nvSpPr>
          <p:cNvPr id="7" name="テキスト ボックス 6"/>
          <p:cNvSpPr txBox="1"/>
          <p:nvPr/>
        </p:nvSpPr>
        <p:spPr>
          <a:xfrm>
            <a:off x="1550353" y="210919"/>
            <a:ext cx="1399294" cy="646331"/>
          </a:xfrm>
          <a:prstGeom prst="rect">
            <a:avLst/>
          </a:prstGeom>
          <a:noFill/>
        </p:spPr>
        <p:txBody>
          <a:bodyPr wrap="none" rtlCol="0">
            <a:spAutoFit/>
          </a:bodyPr>
          <a:lstStyle/>
          <a:p>
            <a:pPr algn="ctr"/>
            <a:r>
              <a:rPr lang="en-US" altLang="ja-JP" dirty="0" err="1" smtClean="0"/>
              <a:t>DualPro</a:t>
            </a:r>
            <a:r>
              <a:rPr lang="ja-JP" altLang="en-US" dirty="0" smtClean="0"/>
              <a:t>™</a:t>
            </a:r>
            <a:endParaRPr lang="en-US" altLang="ja-JP" dirty="0" smtClean="0"/>
          </a:p>
          <a:p>
            <a:pPr algn="ctr"/>
            <a:r>
              <a:rPr lang="en-US" altLang="ja-JP" dirty="0" smtClean="0"/>
              <a:t>TVC-C195-42</a:t>
            </a:r>
            <a:endParaRPr kumimoji="1" lang="ja-JP" altLang="en-US" dirty="0"/>
          </a:p>
        </p:txBody>
      </p:sp>
      <p:pic>
        <p:nvPicPr>
          <p:cNvPr id="1026" name="Picture 2" descr="E:\1.グラフィック\2018NP\13.DualProトラブルシューティング高木先生\eml_attachments-843-2734\10-02.jpg"/>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l="8410" r="32813"/>
          <a:stretch/>
        </p:blipFill>
        <p:spPr bwMode="auto">
          <a:xfrm>
            <a:off x="-1" y="3388500"/>
            <a:ext cx="2257071"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1.グラフィック\2018NP\13.DualProトラブルシューティング高木先生\eml_attachments-843-2734\10-01.jpg"/>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l="8293" r="33298"/>
          <a:stretch/>
        </p:blipFill>
        <p:spPr bwMode="auto">
          <a:xfrm>
            <a:off x="2257071" y="3388500"/>
            <a:ext cx="224293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1.グラフィック\2018NP\13.DualProトラブルシューティング高木先生\eml_attachments-843-2734\8-02.jpg"/>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l="11156" r="33806"/>
          <a:stretch/>
        </p:blipFill>
        <p:spPr bwMode="auto">
          <a:xfrm>
            <a:off x="4653078" y="3388500"/>
            <a:ext cx="2113471"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1.グラフィック\2018NP\13.DualProトラブルシューティング高木先生\eml_attachments-843-2734\8-01.jpg"/>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l="22718" t="-582" r="15134" b="582"/>
          <a:stretch/>
        </p:blipFill>
        <p:spPr bwMode="auto">
          <a:xfrm>
            <a:off x="6751920" y="3362395"/>
            <a:ext cx="2408162" cy="2906106"/>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467544" y="6263453"/>
            <a:ext cx="8136904" cy="369332"/>
          </a:xfrm>
          <a:prstGeom prst="rect">
            <a:avLst/>
          </a:prstGeom>
          <a:noFill/>
        </p:spPr>
        <p:txBody>
          <a:bodyPr wrap="square" rtlCol="0">
            <a:spAutoFit/>
          </a:bodyPr>
          <a:lstStyle/>
          <a:p>
            <a:r>
              <a:rPr kumimoji="1" lang="en-US" altLang="ja-JP" dirty="0" smtClean="0"/>
              <a:t>IVUS</a:t>
            </a:r>
            <a:r>
              <a:rPr kumimoji="1" lang="ja-JP" altLang="en-US" dirty="0" smtClean="0"/>
              <a:t>カテーテル抜去時、勢いが過ぎてガイドワイヤイグジットポートを破損</a:t>
            </a:r>
            <a:endParaRPr kumimoji="1" lang="ja-JP" altLang="en-US" dirty="0"/>
          </a:p>
        </p:txBody>
      </p:sp>
      <p:cxnSp>
        <p:nvCxnSpPr>
          <p:cNvPr id="8" name="直線矢印コネクタ 7"/>
          <p:cNvCxnSpPr/>
          <p:nvPr/>
        </p:nvCxnSpPr>
        <p:spPr>
          <a:xfrm flipH="1">
            <a:off x="3378536" y="4077072"/>
            <a:ext cx="545392" cy="432048"/>
          </a:xfrm>
          <a:prstGeom prst="straightConnector1">
            <a:avLst/>
          </a:prstGeom>
          <a:ln w="31750">
            <a:solidFill>
              <a:srgbClr val="E2E224"/>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8172400" y="3933056"/>
            <a:ext cx="545392" cy="432048"/>
          </a:xfrm>
          <a:prstGeom prst="straightConnector1">
            <a:avLst/>
          </a:prstGeom>
          <a:ln w="31750">
            <a:solidFill>
              <a:srgbClr val="E2E224"/>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0649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99592" y="108501"/>
            <a:ext cx="4475905" cy="800219"/>
          </a:xfrm>
          <a:prstGeom prst="rect">
            <a:avLst/>
          </a:prstGeom>
          <a:noFill/>
        </p:spPr>
        <p:txBody>
          <a:bodyPr wrap="none" rtlCol="0">
            <a:spAutoFit/>
          </a:bodyPr>
          <a:lstStyle/>
          <a:p>
            <a:r>
              <a:rPr lang="en-US" altLang="ja-JP" sz="2800" b="1" dirty="0">
                <a:solidFill>
                  <a:schemeClr val="bg1"/>
                </a:solidFill>
                <a:latin typeface="+mj-ea"/>
                <a:ea typeface="+mj-ea"/>
              </a:rPr>
              <a:t>IVUS</a:t>
            </a:r>
            <a:r>
              <a:rPr lang="ja-JP" altLang="en-US" sz="2800" b="1" dirty="0">
                <a:solidFill>
                  <a:schemeClr val="bg1"/>
                </a:solidFill>
                <a:latin typeface="+mj-ea"/>
                <a:ea typeface="+mj-ea"/>
              </a:rPr>
              <a:t>カテーテルスタック</a:t>
            </a:r>
            <a:r>
              <a:rPr lang="ja-JP" altLang="en-US" sz="2800" b="1" dirty="0" smtClean="0">
                <a:solidFill>
                  <a:schemeClr val="bg1"/>
                </a:solidFill>
                <a:latin typeface="+mj-ea"/>
                <a:ea typeface="+mj-ea"/>
              </a:rPr>
              <a:t>現象</a:t>
            </a:r>
            <a:endParaRPr lang="en-US" altLang="ja-JP" sz="2800" b="1" dirty="0" smtClean="0">
              <a:solidFill>
                <a:schemeClr val="bg1"/>
              </a:solidFill>
              <a:latin typeface="+mj-ea"/>
              <a:ea typeface="+mj-ea"/>
            </a:endParaRPr>
          </a:p>
          <a:p>
            <a:r>
              <a:rPr lang="en-US" altLang="ja-JP" dirty="0" smtClean="0">
                <a:solidFill>
                  <a:schemeClr val="bg1"/>
                </a:solidFill>
                <a:latin typeface="+mj-ea"/>
                <a:ea typeface="+mj-ea"/>
              </a:rPr>
              <a:t>- IVUS </a:t>
            </a:r>
            <a:r>
              <a:rPr lang="en-US" altLang="ja-JP" dirty="0">
                <a:solidFill>
                  <a:schemeClr val="bg1"/>
                </a:solidFill>
                <a:latin typeface="+mj-ea"/>
                <a:ea typeface="+mj-ea"/>
              </a:rPr>
              <a:t>catheter stack </a:t>
            </a:r>
            <a:r>
              <a:rPr lang="en-US" altLang="ja-JP" dirty="0" smtClean="0">
                <a:solidFill>
                  <a:schemeClr val="bg1"/>
                </a:solidFill>
                <a:latin typeface="+mj-ea"/>
                <a:ea typeface="+mj-ea"/>
              </a:rPr>
              <a:t>phenomenon -</a:t>
            </a:r>
            <a:endParaRPr lang="ja-JP" altLang="ja-JP" b="1" dirty="0">
              <a:solidFill>
                <a:schemeClr val="bg1"/>
              </a:solidFill>
              <a:latin typeface="+mj-ea"/>
              <a:ea typeface="+mj-ea"/>
            </a:endParaRPr>
          </a:p>
        </p:txBody>
      </p:sp>
      <p:sp>
        <p:nvSpPr>
          <p:cNvPr id="5" name="テキスト ボックス 4"/>
          <p:cNvSpPr txBox="1"/>
          <p:nvPr/>
        </p:nvSpPr>
        <p:spPr>
          <a:xfrm>
            <a:off x="181180" y="1124744"/>
            <a:ext cx="7269939" cy="1292662"/>
          </a:xfrm>
          <a:prstGeom prst="rect">
            <a:avLst/>
          </a:prstGeom>
          <a:noFill/>
        </p:spPr>
        <p:txBody>
          <a:bodyPr wrap="none" rtlCol="0">
            <a:spAutoFit/>
          </a:bodyPr>
          <a:lstStyle/>
          <a:p>
            <a:r>
              <a:rPr lang="ja-JP" altLang="ja-JP" sz="2000" b="1" dirty="0">
                <a:latin typeface="+mn-ea"/>
              </a:rPr>
              <a:t>ガイドワイヤセパレーションに伴うスタック：</a:t>
            </a:r>
          </a:p>
          <a:p>
            <a:pPr lvl="0"/>
            <a:r>
              <a:rPr lang="ja-JP" altLang="en-US" b="1" dirty="0" smtClean="0">
                <a:latin typeface="+mn-ea"/>
              </a:rPr>
              <a:t>　</a:t>
            </a:r>
            <a:r>
              <a:rPr lang="ja-JP" altLang="ja-JP" b="1" dirty="0" smtClean="0">
                <a:latin typeface="+mn-ea"/>
              </a:rPr>
              <a:t>現象〉</a:t>
            </a:r>
            <a:endParaRPr lang="en-US" altLang="ja-JP" b="1" dirty="0" smtClean="0">
              <a:latin typeface="+mn-ea"/>
            </a:endParaRPr>
          </a:p>
          <a:p>
            <a:pPr lvl="0"/>
            <a:r>
              <a:rPr lang="ja-JP" altLang="en-US" sz="2000" b="1" dirty="0" smtClean="0">
                <a:latin typeface="+mn-ea"/>
              </a:rPr>
              <a:t>　　</a:t>
            </a:r>
            <a:r>
              <a:rPr lang="en-US" altLang="ja-JP" sz="2000" b="1" dirty="0" smtClean="0">
                <a:latin typeface="+mn-ea"/>
              </a:rPr>
              <a:t>IVUS</a:t>
            </a:r>
            <a:r>
              <a:rPr lang="ja-JP" altLang="ja-JP" sz="2000" b="1" dirty="0" smtClean="0">
                <a:latin typeface="+mn-ea"/>
              </a:rPr>
              <a:t>を</a:t>
            </a:r>
            <a:r>
              <a:rPr lang="ja-JP" altLang="en-US" sz="2000" b="1" dirty="0">
                <a:latin typeface="+mn-ea"/>
              </a:rPr>
              <a:t>ガイディング</a:t>
            </a:r>
            <a:r>
              <a:rPr lang="ja-JP" altLang="en-US" sz="2000" b="1" dirty="0" smtClean="0">
                <a:latin typeface="+mn-ea"/>
              </a:rPr>
              <a:t>カテーテル</a:t>
            </a:r>
            <a:r>
              <a:rPr lang="ja-JP" altLang="ja-JP" sz="2000" b="1" dirty="0" smtClean="0">
                <a:latin typeface="+mn-ea"/>
              </a:rPr>
              <a:t>の</a:t>
            </a:r>
            <a:r>
              <a:rPr lang="ja-JP" altLang="ja-JP" sz="2000" b="1" dirty="0">
                <a:latin typeface="+mn-ea"/>
              </a:rPr>
              <a:t>中に引き込もうとした際</a:t>
            </a:r>
            <a:r>
              <a:rPr lang="ja-JP" altLang="ja-JP" sz="2000" b="1" dirty="0" smtClean="0">
                <a:latin typeface="+mn-ea"/>
              </a:rPr>
              <a:t>、</a:t>
            </a:r>
            <a:endParaRPr lang="en-US" altLang="ja-JP" sz="2000" b="1" dirty="0" smtClean="0">
              <a:latin typeface="+mn-ea"/>
            </a:endParaRPr>
          </a:p>
          <a:p>
            <a:pPr lvl="0"/>
            <a:r>
              <a:rPr lang="ja-JP" altLang="en-US" sz="2000" b="1" dirty="0">
                <a:latin typeface="+mn-ea"/>
              </a:rPr>
              <a:t>　</a:t>
            </a:r>
            <a:r>
              <a:rPr lang="ja-JP" altLang="en-US" sz="2000" b="1" dirty="0" smtClean="0">
                <a:latin typeface="+mn-ea"/>
              </a:rPr>
              <a:t>　ガイドワイヤ</a:t>
            </a:r>
            <a:r>
              <a:rPr lang="ja-JP" altLang="ja-JP" sz="2000" b="1" dirty="0" smtClean="0">
                <a:latin typeface="+mn-ea"/>
              </a:rPr>
              <a:t>が</a:t>
            </a:r>
            <a:r>
              <a:rPr lang="ja-JP" altLang="en-US" sz="2000" b="1" dirty="0" smtClean="0">
                <a:latin typeface="+mn-ea"/>
              </a:rPr>
              <a:t>楔状にキンクし</a:t>
            </a:r>
            <a:r>
              <a:rPr lang="ja-JP" altLang="ja-JP" sz="2000" b="1" dirty="0" smtClean="0">
                <a:latin typeface="+mn-ea"/>
              </a:rPr>
              <a:t>、</a:t>
            </a:r>
            <a:r>
              <a:rPr lang="en-US" altLang="ja-JP" sz="2000" b="1" dirty="0" smtClean="0">
                <a:latin typeface="+mn-ea"/>
              </a:rPr>
              <a:t>IVUS</a:t>
            </a:r>
            <a:r>
              <a:rPr lang="ja-JP" altLang="ja-JP" sz="2000" b="1" dirty="0">
                <a:latin typeface="+mn-ea"/>
              </a:rPr>
              <a:t>カテーテルが動かなくなる</a:t>
            </a:r>
          </a:p>
        </p:txBody>
      </p:sp>
      <p:sp>
        <p:nvSpPr>
          <p:cNvPr id="6" name="テキスト ボックス 5"/>
          <p:cNvSpPr txBox="1"/>
          <p:nvPr/>
        </p:nvSpPr>
        <p:spPr>
          <a:xfrm>
            <a:off x="179513" y="2718361"/>
            <a:ext cx="8856984" cy="3570208"/>
          </a:xfrm>
          <a:prstGeom prst="rect">
            <a:avLst/>
          </a:prstGeom>
          <a:noFill/>
        </p:spPr>
        <p:txBody>
          <a:bodyPr wrap="square" rtlCol="0">
            <a:spAutoFit/>
          </a:bodyPr>
          <a:lstStyle/>
          <a:p>
            <a:pPr lvl="0"/>
            <a:r>
              <a:rPr lang="ja-JP" altLang="en-US" b="1" dirty="0" smtClean="0">
                <a:latin typeface="+mn-ea"/>
              </a:rPr>
              <a:t>　</a:t>
            </a:r>
            <a:r>
              <a:rPr lang="ja-JP" altLang="ja-JP" dirty="0">
                <a:latin typeface="+mn-ea"/>
              </a:rPr>
              <a:t>原因</a:t>
            </a:r>
            <a:r>
              <a:rPr lang="ja-JP" altLang="ja-JP" b="1" dirty="0" smtClean="0">
                <a:latin typeface="+mn-ea"/>
              </a:rPr>
              <a:t>〉</a:t>
            </a:r>
            <a:endParaRPr lang="en-US" altLang="ja-JP" b="1" dirty="0" smtClean="0">
              <a:latin typeface="+mn-ea"/>
            </a:endParaRPr>
          </a:p>
          <a:p>
            <a:pPr lvl="0"/>
            <a:endParaRPr lang="en-US" altLang="ja-JP" sz="1600" b="1" dirty="0" smtClean="0">
              <a:latin typeface="+mn-ea"/>
            </a:endParaRPr>
          </a:p>
          <a:p>
            <a:pPr fontAlgn="base"/>
            <a:r>
              <a:rPr lang="ja-JP" altLang="ja-JP" sz="1600" dirty="0" smtClean="0">
                <a:latin typeface="+mn-ea"/>
              </a:rPr>
              <a:t>・</a:t>
            </a:r>
            <a:r>
              <a:rPr lang="en-US" altLang="ja-JP" sz="1600" dirty="0">
                <a:latin typeface="+mn-ea"/>
              </a:rPr>
              <a:t>IVUS</a:t>
            </a:r>
            <a:r>
              <a:rPr lang="ja-JP" altLang="ja-JP" sz="1600" dirty="0">
                <a:latin typeface="+mn-ea"/>
              </a:rPr>
              <a:t>カテーテル特有の</a:t>
            </a:r>
            <a:r>
              <a:rPr lang="ja-JP" altLang="ja-JP" sz="1600" dirty="0" smtClean="0">
                <a:latin typeface="+mn-ea"/>
              </a:rPr>
              <a:t>ショート</a:t>
            </a:r>
            <a:r>
              <a:rPr lang="ja-JP" altLang="en-US" sz="1600" dirty="0">
                <a:latin typeface="+mn-ea"/>
              </a:rPr>
              <a:t>ラピッドエクスチェンジ</a:t>
            </a:r>
            <a:r>
              <a:rPr lang="ja-JP" altLang="ja-JP" sz="1600" dirty="0" smtClean="0">
                <a:latin typeface="+mn-ea"/>
              </a:rPr>
              <a:t>と</a:t>
            </a:r>
            <a:r>
              <a:rPr lang="ja-JP" altLang="ja-JP" sz="1600" dirty="0">
                <a:latin typeface="+mn-ea"/>
              </a:rPr>
              <a:t>いう構造上</a:t>
            </a:r>
            <a:r>
              <a:rPr lang="ja-JP" altLang="ja-JP" sz="1600" dirty="0" smtClean="0">
                <a:latin typeface="+mn-ea"/>
              </a:rPr>
              <a:t>、</a:t>
            </a:r>
            <a:r>
              <a:rPr lang="ja-JP" altLang="en-US" sz="1600" dirty="0" smtClean="0">
                <a:latin typeface="+mn-ea"/>
              </a:rPr>
              <a:t>ガイドワイヤ</a:t>
            </a:r>
            <a:r>
              <a:rPr lang="ja-JP" altLang="ja-JP" sz="1600" dirty="0" smtClean="0">
                <a:latin typeface="+mn-ea"/>
              </a:rPr>
              <a:t>セパレーション</a:t>
            </a:r>
            <a:r>
              <a:rPr lang="ja-JP" altLang="ja-JP" sz="1600" dirty="0">
                <a:latin typeface="+mn-ea"/>
              </a:rPr>
              <a:t>が</a:t>
            </a:r>
            <a:r>
              <a:rPr lang="ja-JP" altLang="ja-JP" sz="1600" dirty="0" smtClean="0">
                <a:latin typeface="+mn-ea"/>
              </a:rPr>
              <a:t>起</a:t>
            </a:r>
            <a:endParaRPr lang="en-US" altLang="ja-JP" sz="1600" dirty="0" smtClean="0">
              <a:latin typeface="+mn-ea"/>
            </a:endParaRPr>
          </a:p>
          <a:p>
            <a:pPr fontAlgn="base"/>
            <a:r>
              <a:rPr lang="ja-JP" altLang="en-US" sz="1600" dirty="0">
                <a:latin typeface="+mn-ea"/>
              </a:rPr>
              <a:t>　</a:t>
            </a:r>
            <a:r>
              <a:rPr lang="ja-JP" altLang="ja-JP" sz="1600" dirty="0" smtClean="0">
                <a:latin typeface="+mn-ea"/>
              </a:rPr>
              <a:t>こりやすい</a:t>
            </a:r>
            <a:endParaRPr lang="ja-JP" altLang="ja-JP" sz="1600" dirty="0">
              <a:latin typeface="+mn-ea"/>
            </a:endParaRPr>
          </a:p>
          <a:p>
            <a:pPr fontAlgn="base"/>
            <a:r>
              <a:rPr lang="ja-JP" altLang="ja-JP" sz="1600" dirty="0" smtClean="0">
                <a:latin typeface="+mn-ea"/>
              </a:rPr>
              <a:t>・</a:t>
            </a:r>
            <a:r>
              <a:rPr lang="ja-JP" altLang="en-US" sz="1600" dirty="0">
                <a:latin typeface="+mn-ea"/>
              </a:rPr>
              <a:t>ガイドワイヤ</a:t>
            </a:r>
            <a:r>
              <a:rPr lang="ja-JP" altLang="en-US" sz="1600" dirty="0" smtClean="0">
                <a:latin typeface="+mn-ea"/>
              </a:rPr>
              <a:t>イ</a:t>
            </a:r>
            <a:r>
              <a:rPr lang="ja-JP" altLang="ja-JP" sz="1600" dirty="0" smtClean="0">
                <a:latin typeface="+mn-ea"/>
              </a:rPr>
              <a:t>グジットポート</a:t>
            </a:r>
            <a:r>
              <a:rPr lang="ja-JP" altLang="ja-JP" sz="1600" dirty="0">
                <a:latin typeface="+mn-ea"/>
              </a:rPr>
              <a:t>に角度がついているため</a:t>
            </a:r>
            <a:r>
              <a:rPr lang="ja-JP" altLang="ja-JP" sz="1600" dirty="0" smtClean="0">
                <a:latin typeface="+mn-ea"/>
              </a:rPr>
              <a:t>、</a:t>
            </a:r>
            <a:r>
              <a:rPr lang="ja-JP" altLang="en-US" sz="1600" dirty="0" smtClean="0">
                <a:latin typeface="+mn-ea"/>
              </a:rPr>
              <a:t>ガイドワイヤ</a:t>
            </a:r>
            <a:r>
              <a:rPr lang="ja-JP" altLang="ja-JP" sz="1600" dirty="0" smtClean="0">
                <a:latin typeface="+mn-ea"/>
              </a:rPr>
              <a:t>と</a:t>
            </a:r>
            <a:r>
              <a:rPr lang="en-US" altLang="ja-JP" sz="1600" dirty="0">
                <a:latin typeface="+mn-ea"/>
              </a:rPr>
              <a:t>IVUS</a:t>
            </a:r>
            <a:r>
              <a:rPr lang="ja-JP" altLang="ja-JP" sz="1600" dirty="0">
                <a:latin typeface="+mn-ea"/>
              </a:rPr>
              <a:t>カテーテルの走行に</a:t>
            </a:r>
            <a:r>
              <a:rPr lang="ja-JP" altLang="ja-JP" sz="1600" dirty="0" smtClean="0">
                <a:latin typeface="+mn-ea"/>
              </a:rPr>
              <a:t>開き</a:t>
            </a:r>
            <a:endParaRPr lang="en-US" altLang="ja-JP" sz="1600" dirty="0" smtClean="0">
              <a:latin typeface="+mn-ea"/>
            </a:endParaRPr>
          </a:p>
          <a:p>
            <a:pPr fontAlgn="base"/>
            <a:r>
              <a:rPr lang="ja-JP" altLang="en-US" sz="1600" dirty="0">
                <a:latin typeface="+mn-ea"/>
              </a:rPr>
              <a:t>　</a:t>
            </a:r>
            <a:r>
              <a:rPr lang="ja-JP" altLang="ja-JP" sz="1600" dirty="0" smtClean="0">
                <a:latin typeface="+mn-ea"/>
              </a:rPr>
              <a:t>が</a:t>
            </a:r>
            <a:r>
              <a:rPr lang="ja-JP" altLang="ja-JP" sz="1600" dirty="0">
                <a:latin typeface="+mn-ea"/>
              </a:rPr>
              <a:t>生じ</a:t>
            </a:r>
            <a:r>
              <a:rPr lang="ja-JP" altLang="ja-JP" sz="1600" dirty="0" smtClean="0">
                <a:latin typeface="+mn-ea"/>
              </a:rPr>
              <a:t>、</a:t>
            </a:r>
            <a:r>
              <a:rPr lang="ja-JP" altLang="en-US" sz="1600" dirty="0" smtClean="0">
                <a:latin typeface="+mn-ea"/>
              </a:rPr>
              <a:t>ガイドワイヤ</a:t>
            </a:r>
            <a:r>
              <a:rPr lang="ja-JP" altLang="ja-JP" sz="1600" dirty="0" smtClean="0">
                <a:latin typeface="+mn-ea"/>
              </a:rPr>
              <a:t>に</a:t>
            </a:r>
            <a:r>
              <a:rPr lang="ja-JP" altLang="ja-JP" sz="1600" dirty="0">
                <a:latin typeface="+mn-ea"/>
              </a:rPr>
              <a:t>たわみが起こり</a:t>
            </a:r>
            <a:r>
              <a:rPr lang="ja-JP" altLang="ja-JP" sz="1600" dirty="0" smtClean="0">
                <a:latin typeface="+mn-ea"/>
              </a:rPr>
              <a:t>、</a:t>
            </a:r>
            <a:r>
              <a:rPr lang="ja-JP" altLang="en-US" sz="1600" dirty="0" smtClean="0">
                <a:latin typeface="+mn-ea"/>
              </a:rPr>
              <a:t>ガイドワイヤ</a:t>
            </a:r>
            <a:r>
              <a:rPr lang="ja-JP" altLang="ja-JP" sz="1600" dirty="0" smtClean="0">
                <a:latin typeface="+mn-ea"/>
              </a:rPr>
              <a:t>が</a:t>
            </a:r>
            <a:r>
              <a:rPr lang="en-US" altLang="ja-JP" sz="1600" dirty="0">
                <a:latin typeface="+mn-ea"/>
              </a:rPr>
              <a:t>Z</a:t>
            </a:r>
            <a:r>
              <a:rPr lang="ja-JP" altLang="ja-JP" sz="1600" dirty="0">
                <a:latin typeface="+mn-ea"/>
              </a:rPr>
              <a:t>型に折れたり絡んで</a:t>
            </a:r>
            <a:r>
              <a:rPr lang="ja-JP" altLang="ja-JP" sz="1600" dirty="0" smtClean="0">
                <a:latin typeface="+mn-ea"/>
              </a:rPr>
              <a:t>しまう</a:t>
            </a:r>
            <a:endParaRPr lang="en-US" altLang="ja-JP" sz="1600" dirty="0" smtClean="0">
              <a:latin typeface="+mn-ea"/>
            </a:endParaRPr>
          </a:p>
          <a:p>
            <a:pPr fontAlgn="base"/>
            <a:endParaRPr lang="ja-JP" altLang="ja-JP" sz="1600" dirty="0">
              <a:latin typeface="+mn-ea"/>
            </a:endParaRPr>
          </a:p>
          <a:p>
            <a:pPr fontAlgn="base"/>
            <a:r>
              <a:rPr lang="ja-JP" altLang="ja-JP" sz="1600" dirty="0">
                <a:latin typeface="+mn-ea"/>
              </a:rPr>
              <a:t>〈起こりやすい状況〉</a:t>
            </a:r>
          </a:p>
          <a:p>
            <a:pPr fontAlgn="base"/>
            <a:r>
              <a:rPr lang="ja-JP" altLang="ja-JP" sz="1600" dirty="0">
                <a:latin typeface="+mn-ea"/>
              </a:rPr>
              <a:t>・</a:t>
            </a:r>
            <a:r>
              <a:rPr lang="en-US" altLang="ja-JP" sz="1600" dirty="0">
                <a:latin typeface="+mn-ea"/>
              </a:rPr>
              <a:t>IVUS</a:t>
            </a:r>
            <a:r>
              <a:rPr lang="ja-JP" altLang="ja-JP" sz="1600" dirty="0">
                <a:latin typeface="+mn-ea"/>
              </a:rPr>
              <a:t>カテーテルを挿入する際</a:t>
            </a:r>
            <a:r>
              <a:rPr lang="ja-JP" altLang="ja-JP" sz="1600" dirty="0" smtClean="0">
                <a:latin typeface="+mn-ea"/>
              </a:rPr>
              <a:t>の</a:t>
            </a:r>
            <a:r>
              <a:rPr lang="ja-JP" altLang="en-US" sz="1600" dirty="0" smtClean="0">
                <a:latin typeface="+mn-ea"/>
              </a:rPr>
              <a:t>ガイドワイヤ</a:t>
            </a:r>
            <a:r>
              <a:rPr lang="ja-JP" altLang="ja-JP" sz="1600" dirty="0" smtClean="0">
                <a:latin typeface="+mn-ea"/>
              </a:rPr>
              <a:t>と</a:t>
            </a:r>
            <a:r>
              <a:rPr lang="ja-JP" altLang="ja-JP" sz="1600" dirty="0">
                <a:latin typeface="+mn-ea"/>
              </a:rPr>
              <a:t>の間のたわみ（セパレーション）の存在</a:t>
            </a:r>
          </a:p>
          <a:p>
            <a:pPr fontAlgn="base"/>
            <a:r>
              <a:rPr lang="ja-JP" altLang="ja-JP" sz="1600" dirty="0">
                <a:latin typeface="+mn-ea"/>
              </a:rPr>
              <a:t>・</a:t>
            </a:r>
            <a:r>
              <a:rPr lang="en-US" altLang="ja-JP" sz="1600" dirty="0">
                <a:latin typeface="+mn-ea"/>
              </a:rPr>
              <a:t>IVUS</a:t>
            </a:r>
            <a:r>
              <a:rPr lang="ja-JP" altLang="ja-JP" sz="1600" dirty="0">
                <a:latin typeface="+mn-ea"/>
              </a:rPr>
              <a:t>カテーテルが</a:t>
            </a:r>
            <a:r>
              <a:rPr lang="en-US" altLang="ja-JP" sz="1600" dirty="0">
                <a:latin typeface="+mn-ea"/>
              </a:rPr>
              <a:t>distal</a:t>
            </a:r>
            <a:r>
              <a:rPr lang="ja-JP" altLang="ja-JP" sz="1600" dirty="0">
                <a:latin typeface="+mn-ea"/>
              </a:rPr>
              <a:t>に位置され、</a:t>
            </a:r>
            <a:r>
              <a:rPr lang="en-US" altLang="ja-JP" sz="1600" dirty="0">
                <a:latin typeface="+mn-ea"/>
              </a:rPr>
              <a:t>IVUS</a:t>
            </a:r>
            <a:r>
              <a:rPr lang="ja-JP" altLang="ja-JP" sz="1600" dirty="0">
                <a:latin typeface="+mn-ea"/>
              </a:rPr>
              <a:t>カテーテル</a:t>
            </a:r>
            <a:r>
              <a:rPr lang="ja-JP" altLang="ja-JP" sz="1600" dirty="0" smtClean="0">
                <a:latin typeface="+mn-ea"/>
              </a:rPr>
              <a:t>が</a:t>
            </a:r>
            <a:r>
              <a:rPr lang="ja-JP" altLang="en-US" sz="1600" dirty="0" smtClean="0">
                <a:latin typeface="+mn-ea"/>
              </a:rPr>
              <a:t>ガイドワイヤ</a:t>
            </a:r>
            <a:r>
              <a:rPr lang="ja-JP" altLang="ja-JP" sz="1600" dirty="0" smtClean="0">
                <a:latin typeface="+mn-ea"/>
              </a:rPr>
              <a:t>の</a:t>
            </a:r>
            <a:r>
              <a:rPr lang="ja-JP" altLang="ja-JP" sz="1600" dirty="0">
                <a:latin typeface="+mn-ea"/>
              </a:rPr>
              <a:t>先端フロッピー部分にある場合</a:t>
            </a:r>
          </a:p>
          <a:p>
            <a:pPr fontAlgn="base"/>
            <a:r>
              <a:rPr lang="ja-JP" altLang="ja-JP" sz="1600" dirty="0">
                <a:latin typeface="+mn-ea"/>
              </a:rPr>
              <a:t>・</a:t>
            </a:r>
            <a:r>
              <a:rPr lang="en-US" altLang="ja-JP" sz="1600" dirty="0">
                <a:latin typeface="+mn-ea"/>
              </a:rPr>
              <a:t>IVUS</a:t>
            </a:r>
            <a:r>
              <a:rPr lang="ja-JP" altLang="ja-JP" sz="1600" dirty="0">
                <a:latin typeface="+mn-ea"/>
              </a:rPr>
              <a:t>カテーテルが通過しにくい病変（石灰化・</a:t>
            </a:r>
            <a:r>
              <a:rPr lang="en-US" altLang="ja-JP" sz="1600" dirty="0">
                <a:latin typeface="+mn-ea"/>
              </a:rPr>
              <a:t>CTO</a:t>
            </a:r>
            <a:r>
              <a:rPr lang="ja-JP" altLang="ja-JP" sz="1600" dirty="0">
                <a:latin typeface="+mn-ea"/>
              </a:rPr>
              <a:t>など）</a:t>
            </a:r>
          </a:p>
          <a:p>
            <a:pPr fontAlgn="base"/>
            <a:r>
              <a:rPr lang="ja-JP" altLang="ja-JP" sz="1600" dirty="0" smtClean="0">
                <a:latin typeface="+mn-ea"/>
              </a:rPr>
              <a:t>・</a:t>
            </a:r>
            <a:r>
              <a:rPr lang="ja-JP" altLang="en-US" sz="1600" dirty="0" smtClean="0">
                <a:latin typeface="+mn-ea"/>
              </a:rPr>
              <a:t>ガイディングカテーテル</a:t>
            </a:r>
            <a:r>
              <a:rPr lang="ja-JP" altLang="ja-JP" sz="1600" dirty="0" smtClean="0">
                <a:latin typeface="+mn-ea"/>
              </a:rPr>
              <a:t>が</a:t>
            </a:r>
            <a:r>
              <a:rPr lang="ja-JP" altLang="ja-JP" sz="1600" dirty="0">
                <a:latin typeface="+mn-ea"/>
              </a:rPr>
              <a:t>コアキシャルに冠動脈入口部にエンゲージしていない場合</a:t>
            </a:r>
          </a:p>
          <a:p>
            <a:pPr fontAlgn="base"/>
            <a:r>
              <a:rPr lang="ja-JP" altLang="ja-JP" sz="1600" dirty="0">
                <a:latin typeface="+mn-ea"/>
              </a:rPr>
              <a:t>・ステント植え込み後にステントエッジが十分に圧着されていない状態で</a:t>
            </a:r>
            <a:r>
              <a:rPr lang="en-US" altLang="ja-JP" sz="1600" dirty="0">
                <a:latin typeface="+mn-ea"/>
              </a:rPr>
              <a:t>IVUS</a:t>
            </a:r>
            <a:r>
              <a:rPr lang="ja-JP" altLang="ja-JP" sz="1600" dirty="0">
                <a:latin typeface="+mn-ea"/>
              </a:rPr>
              <a:t>カテーテルをステント</a:t>
            </a:r>
            <a:r>
              <a:rPr lang="ja-JP" altLang="ja-JP" sz="1600" dirty="0" smtClean="0">
                <a:latin typeface="+mn-ea"/>
              </a:rPr>
              <a:t>遠</a:t>
            </a:r>
            <a:endParaRPr lang="en-US" altLang="ja-JP" sz="1600" dirty="0" smtClean="0">
              <a:latin typeface="+mn-ea"/>
            </a:endParaRPr>
          </a:p>
          <a:p>
            <a:pPr fontAlgn="base"/>
            <a:r>
              <a:rPr lang="ja-JP" altLang="en-US" sz="1600" dirty="0">
                <a:latin typeface="+mn-ea"/>
              </a:rPr>
              <a:t>　</a:t>
            </a:r>
            <a:r>
              <a:rPr lang="ja-JP" altLang="ja-JP" sz="1600" dirty="0" smtClean="0">
                <a:latin typeface="+mn-ea"/>
              </a:rPr>
              <a:t>位部</a:t>
            </a:r>
            <a:r>
              <a:rPr lang="ja-JP" altLang="ja-JP" sz="1600" dirty="0">
                <a:latin typeface="+mn-ea"/>
              </a:rPr>
              <a:t>に位置</a:t>
            </a:r>
            <a:r>
              <a:rPr lang="ja-JP" altLang="ja-JP" sz="1600" dirty="0" smtClean="0">
                <a:latin typeface="+mn-ea"/>
              </a:rPr>
              <a:t>させた</a:t>
            </a:r>
            <a:r>
              <a:rPr lang="ja-JP" altLang="ja-JP" sz="1600" dirty="0">
                <a:latin typeface="+mn-ea"/>
              </a:rPr>
              <a:t>場合</a:t>
            </a:r>
          </a:p>
        </p:txBody>
      </p:sp>
    </p:spTree>
    <p:extLst>
      <p:ext uri="{BB962C8B-B14F-4D97-AF65-F5344CB8AC3E}">
        <p14:creationId xmlns:p14="http://schemas.microsoft.com/office/powerpoint/2010/main" val="3699104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107505"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グループ化 6"/>
          <p:cNvGrpSpPr/>
          <p:nvPr/>
        </p:nvGrpSpPr>
        <p:grpSpPr>
          <a:xfrm>
            <a:off x="107505" y="476677"/>
            <a:ext cx="8964487" cy="1673156"/>
            <a:chOff x="107505" y="476677"/>
            <a:chExt cx="8964487" cy="1673156"/>
          </a:xfrm>
        </p:grpSpPr>
        <p:pic>
          <p:nvPicPr>
            <p:cNvPr id="1026" name="Picture 2" descr="E:\1.グラフィック\2018NP\13.DualProトラブルシューティング高木先生\MC10_GWセパレーション0203.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7230" r="4822"/>
            <a:stretch/>
          </p:blipFill>
          <p:spPr bwMode="auto">
            <a:xfrm>
              <a:off x="107505" y="476677"/>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4499992" y="764704"/>
              <a:ext cx="4572000" cy="1077218"/>
            </a:xfrm>
            <a:prstGeom prst="rect">
              <a:avLst/>
            </a:prstGeom>
          </p:spPr>
          <p:txBody>
            <a:bodyPr>
              <a:spAutoFit/>
            </a:bodyPr>
            <a:lstStyle/>
            <a:p>
              <a:r>
                <a:rPr lang="ja-JP" altLang="en-US" sz="1600" b="1" dirty="0">
                  <a:latin typeface="+mn-ea"/>
                </a:rPr>
                <a:t>留置時、</a:t>
              </a:r>
              <a:r>
                <a:rPr lang="en-US" altLang="ja-JP" sz="1600" b="1" dirty="0">
                  <a:latin typeface="+mn-ea"/>
                </a:rPr>
                <a:t>IVUS</a:t>
              </a:r>
              <a:r>
                <a:rPr lang="ja-JP" altLang="en-US" sz="1600" b="1" dirty="0">
                  <a:latin typeface="+mn-ea"/>
                </a:rPr>
                <a:t>カテーテル</a:t>
              </a:r>
              <a:r>
                <a:rPr lang="ja-JP" altLang="en-US" sz="1600" b="1" dirty="0" smtClean="0">
                  <a:latin typeface="+mn-ea"/>
                </a:rPr>
                <a:t>とガイドワイヤの間</a:t>
              </a:r>
              <a:r>
                <a:rPr lang="ja-JP" altLang="en-US" sz="1600" b="1" dirty="0">
                  <a:latin typeface="+mn-ea"/>
                </a:rPr>
                <a:t>にたわみがある、若しく</a:t>
              </a:r>
              <a:r>
                <a:rPr lang="ja-JP" altLang="en-US" sz="1600" b="1" dirty="0" smtClean="0">
                  <a:latin typeface="+mn-ea"/>
                </a:rPr>
                <a:t>はガイドワイヤイグジットポート</a:t>
              </a:r>
              <a:r>
                <a:rPr lang="ja-JP" altLang="en-US" sz="1600" b="1" dirty="0">
                  <a:latin typeface="+mn-ea"/>
                </a:rPr>
                <a:t>が受傷していたり、裂けるなど</a:t>
              </a:r>
              <a:r>
                <a:rPr lang="ja-JP" altLang="en-US" sz="1600" b="1" dirty="0" smtClean="0">
                  <a:latin typeface="+mn-ea"/>
                </a:rPr>
                <a:t>してガイドワイヤがスタック</a:t>
              </a:r>
              <a:r>
                <a:rPr lang="ja-JP" altLang="en-US" sz="1600" b="1" dirty="0">
                  <a:latin typeface="+mn-ea"/>
                </a:rPr>
                <a:t>してしまいたわみができて</a:t>
              </a:r>
              <a:r>
                <a:rPr lang="ja-JP" altLang="en-US" sz="1600" b="1" dirty="0" smtClean="0">
                  <a:latin typeface="+mn-ea"/>
                </a:rPr>
                <a:t>しまう</a:t>
              </a:r>
              <a:endParaRPr lang="en-US" altLang="ja-JP" sz="2800" b="1" dirty="0">
                <a:latin typeface="+mn-ea"/>
              </a:endParaRPr>
            </a:p>
          </p:txBody>
        </p:sp>
        <p:sp>
          <p:nvSpPr>
            <p:cNvPr id="6" name="テキスト ボックス 5"/>
            <p:cNvSpPr txBox="1"/>
            <p:nvPr/>
          </p:nvSpPr>
          <p:spPr>
            <a:xfrm>
              <a:off x="4499992" y="485072"/>
              <a:ext cx="504056" cy="369332"/>
            </a:xfrm>
            <a:prstGeom prst="rect">
              <a:avLst/>
            </a:prstGeom>
            <a:noFill/>
          </p:spPr>
          <p:txBody>
            <a:bodyPr wrap="square" rtlCol="0">
              <a:spAutoFit/>
            </a:bodyPr>
            <a:lstStyle/>
            <a:p>
              <a:r>
                <a:rPr kumimoji="1" lang="en-US" altLang="ja-JP" dirty="0" smtClean="0">
                  <a:latin typeface="+mn-ea"/>
                </a:rPr>
                <a:t>1</a:t>
              </a:r>
              <a:r>
                <a:rPr kumimoji="1" lang="ja-JP" altLang="en-US" dirty="0" err="1" smtClean="0">
                  <a:latin typeface="+mn-ea"/>
                </a:rPr>
                <a:t>．</a:t>
              </a:r>
              <a:endParaRPr kumimoji="1" lang="ja-JP" altLang="en-US" dirty="0">
                <a:latin typeface="+mn-ea"/>
              </a:endParaRPr>
            </a:p>
          </p:txBody>
        </p:sp>
      </p:grpSp>
      <p:grpSp>
        <p:nvGrpSpPr>
          <p:cNvPr id="8" name="グループ化 7"/>
          <p:cNvGrpSpPr/>
          <p:nvPr/>
        </p:nvGrpSpPr>
        <p:grpSpPr>
          <a:xfrm>
            <a:off x="107504" y="1880828"/>
            <a:ext cx="8964488" cy="1673156"/>
            <a:chOff x="107504" y="1880828"/>
            <a:chExt cx="8964488" cy="1673156"/>
          </a:xfrm>
        </p:grpSpPr>
        <p:pic>
          <p:nvPicPr>
            <p:cNvPr id="1027" name="Picture 3" descr="E:\1.グラフィック\2018NP\13.DualProトラブルシューティング高木先生\MC10_GWセパレーション2_0203.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6612" r="5440"/>
            <a:stretch/>
          </p:blipFill>
          <p:spPr bwMode="auto">
            <a:xfrm>
              <a:off x="107504" y="1880828"/>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4499992" y="2276872"/>
              <a:ext cx="4572000" cy="584775"/>
            </a:xfrm>
            <a:prstGeom prst="rect">
              <a:avLst/>
            </a:prstGeom>
          </p:spPr>
          <p:txBody>
            <a:bodyPr>
              <a:spAutoFit/>
            </a:bodyPr>
            <a:lstStyle/>
            <a:p>
              <a:pPr lvl="0"/>
              <a:r>
                <a:rPr lang="ja-JP" altLang="ja-JP" sz="1600" b="1" dirty="0" smtClean="0">
                  <a:latin typeface="+mn-ea"/>
                </a:rPr>
                <a:t>たわみ</a:t>
              </a:r>
              <a:r>
                <a:rPr lang="ja-JP" altLang="ja-JP" sz="1600" b="1" dirty="0">
                  <a:latin typeface="+mn-ea"/>
                </a:rPr>
                <a:t>が残ったまま引き抜こうとすると</a:t>
              </a:r>
              <a:r>
                <a:rPr lang="ja-JP" altLang="ja-JP" sz="1600" b="1" dirty="0" smtClean="0">
                  <a:latin typeface="+mn-ea"/>
                </a:rPr>
                <a:t>、カテーテル</a:t>
              </a:r>
              <a:r>
                <a:rPr lang="ja-JP" altLang="ja-JP" sz="1600" b="1" dirty="0">
                  <a:latin typeface="+mn-ea"/>
                </a:rPr>
                <a:t>は外径が太いので最短距離を走行しようと</a:t>
              </a:r>
              <a:r>
                <a:rPr lang="ja-JP" altLang="ja-JP" sz="1600" b="1" dirty="0" smtClean="0">
                  <a:latin typeface="+mn-ea"/>
                </a:rPr>
                <a:t>する</a:t>
              </a:r>
              <a:endParaRPr lang="en-US" altLang="ja-JP" sz="1600" b="1" dirty="0">
                <a:latin typeface="+mn-ea"/>
              </a:endParaRPr>
            </a:p>
          </p:txBody>
        </p:sp>
        <p:sp>
          <p:nvSpPr>
            <p:cNvPr id="11" name="テキスト ボックス 10"/>
            <p:cNvSpPr txBox="1"/>
            <p:nvPr/>
          </p:nvSpPr>
          <p:spPr>
            <a:xfrm>
              <a:off x="4499992" y="1979548"/>
              <a:ext cx="504056" cy="369332"/>
            </a:xfrm>
            <a:prstGeom prst="rect">
              <a:avLst/>
            </a:prstGeom>
            <a:noFill/>
          </p:spPr>
          <p:txBody>
            <a:bodyPr wrap="square" rtlCol="0">
              <a:spAutoFit/>
            </a:bodyPr>
            <a:lstStyle/>
            <a:p>
              <a:r>
                <a:rPr lang="en-US" altLang="ja-JP" dirty="0">
                  <a:latin typeface="+mn-ea"/>
                </a:rPr>
                <a:t>2</a:t>
              </a:r>
              <a:r>
                <a:rPr kumimoji="1" lang="ja-JP" altLang="en-US" dirty="0" err="1" smtClean="0">
                  <a:latin typeface="+mn-ea"/>
                </a:rPr>
                <a:t>．</a:t>
              </a:r>
              <a:endParaRPr kumimoji="1" lang="ja-JP" altLang="en-US" dirty="0">
                <a:latin typeface="+mn-ea"/>
              </a:endParaRPr>
            </a:p>
          </p:txBody>
        </p:sp>
      </p:grpSp>
      <p:grpSp>
        <p:nvGrpSpPr>
          <p:cNvPr id="10" name="グループ化 9"/>
          <p:cNvGrpSpPr/>
          <p:nvPr/>
        </p:nvGrpSpPr>
        <p:grpSpPr>
          <a:xfrm>
            <a:off x="107504" y="3284984"/>
            <a:ext cx="8964937" cy="1673156"/>
            <a:chOff x="107504" y="3284984"/>
            <a:chExt cx="8964937" cy="1673156"/>
          </a:xfrm>
        </p:grpSpPr>
        <p:pic>
          <p:nvPicPr>
            <p:cNvPr id="1028" name="Picture 4" descr="E:\1.グラフィック\2018NP\13.DualProトラブルシューティング高木先生\MC10_GWセパレーション3_0203.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6612" r="5440"/>
            <a:stretch/>
          </p:blipFill>
          <p:spPr bwMode="auto">
            <a:xfrm>
              <a:off x="107504" y="3284984"/>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4500441" y="3540003"/>
              <a:ext cx="4572000" cy="584775"/>
            </a:xfrm>
            <a:prstGeom prst="rect">
              <a:avLst/>
            </a:prstGeom>
          </p:spPr>
          <p:txBody>
            <a:bodyPr>
              <a:spAutoFit/>
            </a:bodyPr>
            <a:lstStyle/>
            <a:p>
              <a:pPr fontAlgn="base"/>
              <a:r>
                <a:rPr lang="ja-JP" altLang="ja-JP" sz="1600" b="1" dirty="0" smtClean="0">
                  <a:latin typeface="+mn-ea"/>
                </a:rPr>
                <a:t>その</a:t>
              </a:r>
              <a:r>
                <a:rPr lang="ja-JP" altLang="ja-JP" sz="1600" b="1" dirty="0">
                  <a:latin typeface="+mn-ea"/>
                </a:rPr>
                <a:t>まま引き抜く</a:t>
              </a:r>
              <a:r>
                <a:rPr lang="ja-JP" altLang="ja-JP" sz="1600" b="1" dirty="0" smtClean="0">
                  <a:latin typeface="+mn-ea"/>
                </a:rPr>
                <a:t>と</a:t>
              </a:r>
              <a:r>
                <a:rPr lang="ja-JP" altLang="en-US" sz="1600" b="1" dirty="0" smtClean="0">
                  <a:latin typeface="+mn-ea"/>
                </a:rPr>
                <a:t>ガイドワイヤ</a:t>
              </a:r>
              <a:r>
                <a:rPr lang="ja-JP" altLang="ja-JP" sz="1600" b="1" dirty="0" smtClean="0">
                  <a:latin typeface="+mn-ea"/>
                </a:rPr>
                <a:t>の</a:t>
              </a:r>
              <a:r>
                <a:rPr lang="ja-JP" altLang="ja-JP" sz="1600" b="1" dirty="0">
                  <a:latin typeface="+mn-ea"/>
                </a:rPr>
                <a:t>たわみがループ状となり</a:t>
              </a:r>
              <a:r>
                <a:rPr lang="ja-JP" altLang="ja-JP" sz="1600" b="1" dirty="0" smtClean="0">
                  <a:latin typeface="+mn-ea"/>
                </a:rPr>
                <a:t>、</a:t>
              </a:r>
              <a:r>
                <a:rPr lang="ja-JP" altLang="en-US" sz="1600" b="1" dirty="0" smtClean="0">
                  <a:latin typeface="+mn-ea"/>
                </a:rPr>
                <a:t>ガイディングカテーテル</a:t>
              </a:r>
              <a:r>
                <a:rPr lang="ja-JP" altLang="ja-JP" sz="1600" b="1" dirty="0" smtClean="0">
                  <a:latin typeface="+mn-ea"/>
                </a:rPr>
                <a:t>に</a:t>
              </a:r>
              <a:r>
                <a:rPr lang="ja-JP" altLang="ja-JP" sz="1600" b="1" dirty="0">
                  <a:latin typeface="+mn-ea"/>
                </a:rPr>
                <a:t>引っ掛かる</a:t>
              </a:r>
            </a:p>
          </p:txBody>
        </p:sp>
        <p:sp>
          <p:nvSpPr>
            <p:cNvPr id="12" name="テキスト ボックス 11"/>
            <p:cNvSpPr txBox="1"/>
            <p:nvPr/>
          </p:nvSpPr>
          <p:spPr>
            <a:xfrm>
              <a:off x="4515894" y="3284984"/>
              <a:ext cx="504056" cy="369332"/>
            </a:xfrm>
            <a:prstGeom prst="rect">
              <a:avLst/>
            </a:prstGeom>
            <a:noFill/>
          </p:spPr>
          <p:txBody>
            <a:bodyPr wrap="square" rtlCol="0">
              <a:spAutoFit/>
            </a:bodyPr>
            <a:lstStyle/>
            <a:p>
              <a:r>
                <a:rPr lang="en-US" altLang="ja-JP" dirty="0">
                  <a:latin typeface="+mn-ea"/>
                </a:rPr>
                <a:t>3</a:t>
              </a:r>
              <a:r>
                <a:rPr kumimoji="1" lang="ja-JP" altLang="en-US" dirty="0" err="1" smtClean="0">
                  <a:latin typeface="+mn-ea"/>
                </a:rPr>
                <a:t>．</a:t>
              </a:r>
              <a:endParaRPr kumimoji="1" lang="ja-JP" altLang="en-US" dirty="0">
                <a:latin typeface="+mn-ea"/>
              </a:endParaRPr>
            </a:p>
          </p:txBody>
        </p:sp>
      </p:grpSp>
      <p:sp>
        <p:nvSpPr>
          <p:cNvPr id="13" name="テキスト ボックス 12"/>
          <p:cNvSpPr txBox="1"/>
          <p:nvPr/>
        </p:nvSpPr>
        <p:spPr>
          <a:xfrm>
            <a:off x="4544198" y="4365104"/>
            <a:ext cx="504056" cy="369332"/>
          </a:xfrm>
          <a:prstGeom prst="rect">
            <a:avLst/>
          </a:prstGeom>
          <a:noFill/>
        </p:spPr>
        <p:txBody>
          <a:bodyPr wrap="square" rtlCol="0">
            <a:spAutoFit/>
          </a:bodyPr>
          <a:lstStyle/>
          <a:p>
            <a:r>
              <a:rPr lang="en-US" altLang="ja-JP" dirty="0"/>
              <a:t>4</a:t>
            </a:r>
            <a:r>
              <a:rPr kumimoji="1" lang="ja-JP" altLang="en-US" dirty="0" err="1" smtClean="0"/>
              <a:t>．</a:t>
            </a:r>
            <a:endParaRPr kumimoji="1" lang="ja-JP" altLang="en-US" dirty="0"/>
          </a:p>
        </p:txBody>
      </p:sp>
      <p:grpSp>
        <p:nvGrpSpPr>
          <p:cNvPr id="9" name="グループ化 8"/>
          <p:cNvGrpSpPr/>
          <p:nvPr/>
        </p:nvGrpSpPr>
        <p:grpSpPr>
          <a:xfrm>
            <a:off x="97230" y="4365104"/>
            <a:ext cx="8991112" cy="2088232"/>
            <a:chOff x="97230" y="4365104"/>
            <a:chExt cx="8991112" cy="2088232"/>
          </a:xfrm>
        </p:grpSpPr>
        <p:pic>
          <p:nvPicPr>
            <p:cNvPr id="16"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107504"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sp>
          <p:nvSpPr>
            <p:cNvPr id="17" name="正方形/長方形 16"/>
            <p:cNvSpPr/>
            <p:nvPr/>
          </p:nvSpPr>
          <p:spPr>
            <a:xfrm>
              <a:off x="4516342" y="4637454"/>
              <a:ext cx="4572000" cy="1815882"/>
            </a:xfrm>
            <a:prstGeom prst="rect">
              <a:avLst/>
            </a:prstGeom>
          </p:spPr>
          <p:txBody>
            <a:bodyPr>
              <a:spAutoFit/>
            </a:bodyPr>
            <a:lstStyle/>
            <a:p>
              <a:pPr fontAlgn="base"/>
              <a:r>
                <a:rPr lang="en-US" altLang="ja-JP" sz="1600" b="1" dirty="0" smtClean="0">
                  <a:latin typeface="+mn-ea"/>
                </a:rPr>
                <a:t>IVUS</a:t>
              </a:r>
              <a:r>
                <a:rPr lang="ja-JP" altLang="en-US" sz="1600" b="1" dirty="0">
                  <a:latin typeface="+mn-ea"/>
                </a:rPr>
                <a:t>カテーテルを引き抜く時は透視で</a:t>
              </a:r>
              <a:r>
                <a:rPr lang="ja-JP" altLang="en-US" sz="1600" b="1" dirty="0" smtClean="0">
                  <a:latin typeface="+mn-ea"/>
                </a:rPr>
                <a:t>確認し、ガイドワイヤに</a:t>
              </a:r>
              <a:r>
                <a:rPr lang="ja-JP" altLang="en-US" sz="1600" b="1" dirty="0">
                  <a:latin typeface="+mn-ea"/>
                </a:rPr>
                <a:t>たわみがあった場合は</a:t>
              </a:r>
              <a:r>
                <a:rPr lang="ja-JP" altLang="en-US" sz="1600" b="1" dirty="0" smtClean="0">
                  <a:latin typeface="+mn-ea"/>
                </a:rPr>
                <a:t>、ガイドワイヤを</a:t>
              </a:r>
              <a:r>
                <a:rPr lang="ja-JP" altLang="en-US" sz="1600" b="1" dirty="0">
                  <a:latin typeface="+mn-ea"/>
                </a:rPr>
                <a:t>少し引いて、たわみを解消</a:t>
              </a:r>
              <a:r>
                <a:rPr lang="ja-JP" altLang="en-US" sz="1600" b="1" dirty="0" smtClean="0">
                  <a:latin typeface="+mn-ea"/>
                </a:rPr>
                <a:t>する</a:t>
              </a:r>
              <a:endParaRPr lang="en-US" altLang="ja-JP" sz="1600" b="1" dirty="0">
                <a:latin typeface="+mn-ea"/>
              </a:endParaRPr>
            </a:p>
            <a:p>
              <a:pPr fontAlgn="base"/>
              <a:r>
                <a:rPr lang="en-US" altLang="ja-JP" sz="1600" b="1" dirty="0" smtClean="0">
                  <a:latin typeface="+mn-ea"/>
                </a:rPr>
                <a:t>IVUS</a:t>
              </a:r>
              <a:r>
                <a:rPr lang="ja-JP" altLang="en-US" sz="1600" b="1" dirty="0">
                  <a:latin typeface="+mn-ea"/>
                </a:rPr>
                <a:t>カテーテルを引き抜く時に</a:t>
              </a:r>
              <a:r>
                <a:rPr lang="ja-JP" altLang="en-US" sz="1600" b="1" dirty="0" smtClean="0">
                  <a:latin typeface="+mn-ea"/>
                </a:rPr>
                <a:t>、ガイドワイヤと</a:t>
              </a:r>
              <a:r>
                <a:rPr lang="ja-JP" altLang="en-US" sz="1600" b="1" dirty="0">
                  <a:latin typeface="+mn-ea"/>
                </a:rPr>
                <a:t>の抵抗が感じられた場合には</a:t>
              </a:r>
              <a:r>
                <a:rPr lang="ja-JP" altLang="en-US" sz="1600" b="1" dirty="0" smtClean="0">
                  <a:latin typeface="+mn-ea"/>
                </a:rPr>
                <a:t>、再度ガイドワイヤと</a:t>
              </a:r>
              <a:r>
                <a:rPr lang="en-US" altLang="ja-JP" sz="1600" b="1" dirty="0">
                  <a:latin typeface="+mn-ea"/>
                </a:rPr>
                <a:t>IVUS</a:t>
              </a:r>
              <a:r>
                <a:rPr lang="ja-JP" altLang="en-US" sz="1600" b="1" dirty="0">
                  <a:latin typeface="+mn-ea"/>
                </a:rPr>
                <a:t>カテーテルを奥まで入れて</a:t>
              </a:r>
              <a:r>
                <a:rPr lang="ja-JP" altLang="en-US" sz="1600" b="1" dirty="0" smtClean="0">
                  <a:latin typeface="+mn-ea"/>
                </a:rPr>
                <a:t>、ガイドワイヤの</a:t>
              </a:r>
              <a:r>
                <a:rPr lang="ja-JP" altLang="en-US" sz="1600" b="1" dirty="0">
                  <a:latin typeface="+mn-ea"/>
                </a:rPr>
                <a:t>たわみの原因を取り除く</a:t>
              </a:r>
              <a:endParaRPr lang="ja-JP" altLang="en-US" sz="1600" dirty="0">
                <a:latin typeface="+mn-ea"/>
              </a:endParaRPr>
            </a:p>
          </p:txBody>
        </p:sp>
        <p:sp>
          <p:nvSpPr>
            <p:cNvPr id="18" name="テキスト ボックス 17"/>
            <p:cNvSpPr txBox="1"/>
            <p:nvPr/>
          </p:nvSpPr>
          <p:spPr>
            <a:xfrm>
              <a:off x="4544197" y="4365104"/>
              <a:ext cx="504056" cy="369332"/>
            </a:xfrm>
            <a:prstGeom prst="rect">
              <a:avLst/>
            </a:prstGeom>
            <a:noFill/>
          </p:spPr>
          <p:txBody>
            <a:bodyPr wrap="square" rtlCol="0">
              <a:spAutoFit/>
            </a:bodyPr>
            <a:lstStyle/>
            <a:p>
              <a:r>
                <a:rPr lang="en-US" altLang="ja-JP" dirty="0" smtClean="0">
                  <a:latin typeface="+mn-ea"/>
                </a:rPr>
                <a:t>4</a:t>
              </a:r>
              <a:endParaRPr kumimoji="1" lang="ja-JP" altLang="en-US" dirty="0">
                <a:latin typeface="+mn-ea"/>
              </a:endParaRPr>
            </a:p>
          </p:txBody>
        </p:sp>
        <p:pic>
          <p:nvPicPr>
            <p:cNvPr id="21" name="Picture 5" descr="E:\1.グラフィック\2018NP\13.DualProトラブルシューティング高木先生\MC10_GWセパレーション4_020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549" r="5502"/>
            <a:stretch/>
          </p:blipFill>
          <p:spPr bwMode="auto">
            <a:xfrm>
              <a:off x="97230" y="4653136"/>
              <a:ext cx="4320000" cy="167315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63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29"/>
                                        </p:tgtEl>
                                        <p:attrNameLst>
                                          <p:attrName>style.visibility</p:attrName>
                                        </p:attrNameLst>
                                      </p:cBhvr>
                                      <p:to>
                                        <p:strVal val="visible"/>
                                      </p:to>
                                    </p:set>
                                    <p:anim calcmode="lin" valueType="num">
                                      <p:cBhvr additive="base">
                                        <p:cTn id="29" dur="500" fill="hold"/>
                                        <p:tgtEl>
                                          <p:spTgt spid="1029"/>
                                        </p:tgtEl>
                                        <p:attrNameLst>
                                          <p:attrName>ppt_x</p:attrName>
                                        </p:attrNameLst>
                                      </p:cBhvr>
                                      <p:tavLst>
                                        <p:tav tm="0">
                                          <p:val>
                                            <p:strVal val="#ppt_x"/>
                                          </p:val>
                                        </p:tav>
                                        <p:tav tm="100000">
                                          <p:val>
                                            <p:strVal val="#ppt_x"/>
                                          </p:val>
                                        </p:tav>
                                      </p:tavLst>
                                    </p:anim>
                                    <p:anim calcmode="lin" valueType="num">
                                      <p:cBhvr additive="base">
                                        <p:cTn id="30" dur="500" fill="hold"/>
                                        <p:tgtEl>
                                          <p:spTgt spid="10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99592" y="44624"/>
            <a:ext cx="3906839" cy="830997"/>
          </a:xfrm>
          <a:prstGeom prst="rect">
            <a:avLst/>
          </a:prstGeom>
          <a:noFill/>
        </p:spPr>
        <p:txBody>
          <a:bodyPr wrap="none" rtlCol="0">
            <a:spAutoFit/>
          </a:bodyPr>
          <a:lstStyle/>
          <a:p>
            <a:r>
              <a:rPr lang="ja-JP" altLang="en-US" sz="2800" b="1" dirty="0">
                <a:solidFill>
                  <a:schemeClr val="bg1"/>
                </a:solidFill>
                <a:latin typeface="+mj-ea"/>
                <a:ea typeface="+mj-ea"/>
              </a:rPr>
              <a:t>たわみができるまでの</a:t>
            </a:r>
            <a:r>
              <a:rPr lang="ja-JP" altLang="en-US" sz="2800" b="1" dirty="0" smtClean="0">
                <a:solidFill>
                  <a:schemeClr val="bg1"/>
                </a:solidFill>
                <a:latin typeface="+mj-ea"/>
                <a:ea typeface="+mj-ea"/>
              </a:rPr>
              <a:t>例</a:t>
            </a:r>
            <a:endParaRPr lang="en-US" altLang="ja-JP" sz="2800" b="1" dirty="0" smtClean="0">
              <a:solidFill>
                <a:schemeClr val="bg1"/>
              </a:solidFill>
              <a:latin typeface="+mj-ea"/>
              <a:ea typeface="+mj-ea"/>
            </a:endParaRPr>
          </a:p>
          <a:p>
            <a:r>
              <a:rPr lang="en-US" altLang="ja-JP" sz="2000" dirty="0" smtClean="0">
                <a:solidFill>
                  <a:schemeClr val="bg1"/>
                </a:solidFill>
                <a:latin typeface="+mj-ea"/>
                <a:ea typeface="+mj-ea"/>
              </a:rPr>
              <a:t>- Examples </a:t>
            </a:r>
            <a:r>
              <a:rPr lang="en-US" altLang="ja-JP" sz="2000" dirty="0">
                <a:solidFill>
                  <a:schemeClr val="bg1"/>
                </a:solidFill>
                <a:latin typeface="+mj-ea"/>
                <a:ea typeface="+mj-ea"/>
              </a:rPr>
              <a:t>until </a:t>
            </a:r>
            <a:r>
              <a:rPr lang="en-US" altLang="ja-JP" sz="2000" dirty="0" smtClean="0">
                <a:solidFill>
                  <a:schemeClr val="bg1"/>
                </a:solidFill>
                <a:latin typeface="+mj-ea"/>
                <a:ea typeface="+mj-ea"/>
              </a:rPr>
              <a:t>deflection -</a:t>
            </a:r>
            <a:endParaRPr lang="ja-JP" altLang="ja-JP" sz="2000" b="1" dirty="0">
              <a:solidFill>
                <a:schemeClr val="bg1"/>
              </a:solidFill>
              <a:latin typeface="+mj-ea"/>
              <a:ea typeface="+mj-ea"/>
            </a:endParaRPr>
          </a:p>
        </p:txBody>
      </p:sp>
      <p:sp>
        <p:nvSpPr>
          <p:cNvPr id="5" name="テキスト ボックス 4"/>
          <p:cNvSpPr txBox="1"/>
          <p:nvPr/>
        </p:nvSpPr>
        <p:spPr>
          <a:xfrm>
            <a:off x="395536" y="1556792"/>
            <a:ext cx="7632218" cy="2123658"/>
          </a:xfrm>
          <a:prstGeom prst="rect">
            <a:avLst/>
          </a:prstGeom>
          <a:noFill/>
        </p:spPr>
        <p:txBody>
          <a:bodyPr wrap="none" rtlCol="0">
            <a:spAutoFit/>
          </a:bodyPr>
          <a:lstStyle/>
          <a:p>
            <a:r>
              <a:rPr lang="en-US" altLang="ja-JP" sz="2200" b="1" dirty="0" smtClean="0">
                <a:latin typeface="ＭＳ Ｐゴシック" panose="020B0600070205080204" pitchFamily="50" charset="-128"/>
                <a:ea typeface="ＭＳ Ｐゴシック" panose="020B0600070205080204" pitchFamily="50" charset="-128"/>
              </a:rPr>
              <a:t>1.</a:t>
            </a:r>
            <a:endParaRPr lang="en-US" altLang="ja-JP" sz="2200" b="1" dirty="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留置</a:t>
            </a:r>
            <a:r>
              <a:rPr lang="ja-JP" altLang="en-US" sz="2200" b="1" dirty="0">
                <a:latin typeface="ＭＳ Ｐゴシック" panose="020B0600070205080204" pitchFamily="50" charset="-128"/>
                <a:ea typeface="ＭＳ Ｐゴシック" panose="020B0600070205080204" pitchFamily="50" charset="-128"/>
              </a:rPr>
              <a:t>時、</a:t>
            </a:r>
            <a:r>
              <a:rPr lang="en-US" altLang="ja-JP" sz="2200" b="1" dirty="0">
                <a:latin typeface="ＭＳ Ｐゴシック" panose="020B0600070205080204" pitchFamily="50" charset="-128"/>
                <a:ea typeface="ＭＳ Ｐゴシック" panose="020B0600070205080204" pitchFamily="50" charset="-128"/>
              </a:rPr>
              <a:t>IVUS</a:t>
            </a:r>
            <a:r>
              <a:rPr lang="ja-JP" altLang="en-US" sz="2200" b="1" dirty="0">
                <a:latin typeface="ＭＳ Ｐゴシック" panose="020B0600070205080204" pitchFamily="50" charset="-128"/>
                <a:ea typeface="ＭＳ Ｐゴシック" panose="020B0600070205080204" pitchFamily="50" charset="-128"/>
              </a:rPr>
              <a:t>カテーテルとガイドワイヤの間に</a:t>
            </a:r>
            <a:r>
              <a:rPr lang="ja-JP" altLang="en-US" sz="2200" b="1" dirty="0" smtClean="0">
                <a:latin typeface="ＭＳ Ｐゴシック" panose="020B0600070205080204" pitchFamily="50" charset="-128"/>
                <a:ea typeface="ＭＳ Ｐゴシック" panose="020B0600070205080204" pitchFamily="50" charset="-128"/>
              </a:rPr>
              <a:t>たわみが</a:t>
            </a:r>
            <a:r>
              <a:rPr lang="ja-JP" altLang="en-US" sz="2200" b="1" dirty="0">
                <a:latin typeface="ＭＳ Ｐゴシック" panose="020B0600070205080204" pitchFamily="50" charset="-128"/>
                <a:ea typeface="ＭＳ Ｐゴシック" panose="020B0600070205080204" pitchFamily="50" charset="-128"/>
              </a:rPr>
              <a:t>ある</a:t>
            </a:r>
            <a:r>
              <a:rPr lang="ja-JP" altLang="en-US" sz="2200" b="1" dirty="0" smtClean="0">
                <a:latin typeface="ＭＳ Ｐゴシック" panose="020B0600070205080204" pitchFamily="50" charset="-128"/>
                <a:ea typeface="ＭＳ Ｐゴシック" panose="020B0600070205080204" pitchFamily="50" charset="-128"/>
              </a:rPr>
              <a:t>、</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若しくはガイドワイヤイグジットポート</a:t>
            </a:r>
            <a:r>
              <a:rPr lang="ja-JP" altLang="en-US" sz="2200" b="1" dirty="0">
                <a:latin typeface="ＭＳ Ｐゴシック" panose="020B0600070205080204" pitchFamily="50" charset="-128"/>
                <a:ea typeface="ＭＳ Ｐゴシック" panose="020B0600070205080204" pitchFamily="50" charset="-128"/>
              </a:rPr>
              <a:t>が受傷</a:t>
            </a:r>
            <a:r>
              <a:rPr lang="ja-JP" altLang="en-US" sz="2200" b="1" dirty="0" smtClean="0">
                <a:latin typeface="ＭＳ Ｐゴシック" panose="020B0600070205080204" pitchFamily="50" charset="-128"/>
                <a:ea typeface="ＭＳ Ｐゴシック" panose="020B0600070205080204" pitchFamily="50" charset="-128"/>
              </a:rPr>
              <a:t>して</a:t>
            </a:r>
            <a:r>
              <a:rPr lang="ja-JP" altLang="en-US" sz="2200" b="1" dirty="0">
                <a:latin typeface="ＭＳ Ｐゴシック" panose="020B0600070205080204" pitchFamily="50" charset="-128"/>
                <a:ea typeface="ＭＳ Ｐゴシック" panose="020B0600070205080204" pitchFamily="50" charset="-128"/>
              </a:rPr>
              <a:t>いたり</a:t>
            </a:r>
            <a:r>
              <a:rPr lang="ja-JP" altLang="en-US" sz="2200" b="1" dirty="0" smtClean="0">
                <a:latin typeface="ＭＳ Ｐゴシック" panose="020B0600070205080204" pitchFamily="50" charset="-128"/>
                <a:ea typeface="ＭＳ Ｐゴシック" panose="020B0600070205080204" pitchFamily="50" charset="-128"/>
              </a:rPr>
              <a:t>、</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裂ける</a:t>
            </a:r>
            <a:r>
              <a:rPr lang="ja-JP" altLang="en-US" sz="2200" b="1" dirty="0">
                <a:latin typeface="ＭＳ Ｐゴシック" panose="020B0600070205080204" pitchFamily="50" charset="-128"/>
                <a:ea typeface="ＭＳ Ｐゴシック" panose="020B0600070205080204" pitchFamily="50" charset="-128"/>
              </a:rPr>
              <a:t>など</a:t>
            </a:r>
            <a:r>
              <a:rPr lang="ja-JP" altLang="en-US" sz="2200" b="1" dirty="0" smtClean="0">
                <a:latin typeface="ＭＳ Ｐゴシック" panose="020B0600070205080204" pitchFamily="50" charset="-128"/>
                <a:ea typeface="ＭＳ Ｐゴシック" panose="020B0600070205080204" pitchFamily="50" charset="-128"/>
              </a:rPr>
              <a:t>してガイドワイヤがスタック</a:t>
            </a:r>
            <a:r>
              <a:rPr lang="ja-JP" altLang="en-US" sz="2200" b="1" dirty="0">
                <a:latin typeface="ＭＳ Ｐゴシック" panose="020B0600070205080204" pitchFamily="50" charset="-128"/>
                <a:ea typeface="ＭＳ Ｐゴシック" panose="020B0600070205080204" pitchFamily="50" charset="-128"/>
              </a:rPr>
              <a:t>して</a:t>
            </a:r>
            <a:r>
              <a:rPr lang="ja-JP" altLang="en-US" sz="2200" b="1" dirty="0" smtClean="0">
                <a:latin typeface="ＭＳ Ｐゴシック" panose="020B0600070205080204" pitchFamily="50" charset="-128"/>
                <a:ea typeface="ＭＳ Ｐゴシック" panose="020B0600070205080204" pitchFamily="50" charset="-128"/>
              </a:rPr>
              <a:t>しまい、たわみ</a:t>
            </a:r>
            <a:r>
              <a:rPr lang="ja-JP" altLang="en-US" sz="2200" b="1" dirty="0">
                <a:latin typeface="ＭＳ Ｐゴシック" panose="020B0600070205080204" pitchFamily="50" charset="-128"/>
                <a:ea typeface="ＭＳ Ｐゴシック" panose="020B0600070205080204" pitchFamily="50" charset="-128"/>
              </a:rPr>
              <a:t>が</a:t>
            </a:r>
            <a:r>
              <a:rPr lang="ja-JP" altLang="en-US" sz="2200" b="1" dirty="0" smtClean="0">
                <a:latin typeface="ＭＳ Ｐゴシック" panose="020B0600070205080204" pitchFamily="50" charset="-128"/>
                <a:ea typeface="ＭＳ Ｐゴシック" panose="020B0600070205080204" pitchFamily="50" charset="-128"/>
              </a:rPr>
              <a:t>でき</a:t>
            </a:r>
            <a:endParaRPr lang="en-US" altLang="ja-JP" sz="2200" b="1" dirty="0" smtClean="0">
              <a:latin typeface="ＭＳ Ｐゴシック" panose="020B0600070205080204" pitchFamily="50" charset="-128"/>
              <a:ea typeface="ＭＳ Ｐゴシック" panose="020B0600070205080204" pitchFamily="50" charset="-128"/>
            </a:endParaRPr>
          </a:p>
          <a:p>
            <a:r>
              <a:rPr lang="ja-JP" altLang="en-US" sz="2200" b="1" dirty="0" smtClean="0">
                <a:latin typeface="ＭＳ Ｐゴシック" panose="020B0600070205080204" pitchFamily="50" charset="-128"/>
                <a:ea typeface="ＭＳ Ｐゴシック" panose="020B0600070205080204" pitchFamily="50" charset="-128"/>
              </a:rPr>
              <a:t>てしまう</a:t>
            </a:r>
            <a:endParaRPr lang="en-US" altLang="ja-JP" sz="2200" b="1" dirty="0">
              <a:latin typeface="ＭＳ Ｐゴシック" panose="020B0600070205080204" pitchFamily="50" charset="-128"/>
              <a:ea typeface="ＭＳ Ｐゴシック" panose="020B0600070205080204" pitchFamily="50" charset="-128"/>
            </a:endParaRPr>
          </a:p>
          <a:p>
            <a:pPr marL="457200" lvl="0" indent="-457200">
              <a:buFont typeface="+mj-lt"/>
              <a:buAutoNum type="arabicPeriod"/>
            </a:pPr>
            <a:endParaRPr lang="en-US" altLang="ja-JP" sz="2200" b="1" dirty="0">
              <a:latin typeface="ＭＳ Ｐゴシック" panose="020B0600070205080204" pitchFamily="50" charset="-128"/>
              <a:ea typeface="ＭＳ Ｐゴシック" panose="020B0600070205080204" pitchFamily="50" charset="-128"/>
            </a:endParaRPr>
          </a:p>
        </p:txBody>
      </p:sp>
      <p:sp>
        <p:nvSpPr>
          <p:cNvPr id="2" name="正方形/長方形 1"/>
          <p:cNvSpPr/>
          <p:nvPr/>
        </p:nvSpPr>
        <p:spPr>
          <a:xfrm>
            <a:off x="395537" y="3257108"/>
            <a:ext cx="8648520" cy="1107996"/>
          </a:xfrm>
          <a:prstGeom prst="rect">
            <a:avLst/>
          </a:prstGeom>
        </p:spPr>
        <p:txBody>
          <a:bodyPr wrap="square">
            <a:spAutoFit/>
          </a:bodyPr>
          <a:lstStyle/>
          <a:p>
            <a:pPr lvl="0"/>
            <a:r>
              <a:rPr lang="en-US" altLang="ja-JP" sz="2200" b="1" dirty="0">
                <a:solidFill>
                  <a:prstClr val="black"/>
                </a:solidFill>
                <a:latin typeface="ＭＳ Ｐゴシック" panose="020B0600070205080204" pitchFamily="50" charset="-128"/>
                <a:ea typeface="ＭＳ Ｐゴシック" panose="020B0600070205080204" pitchFamily="50" charset="-128"/>
              </a:rPr>
              <a:t>2</a:t>
            </a:r>
            <a:r>
              <a:rPr lang="en-US" altLang="ja-JP" sz="2200" b="1" dirty="0" smtClean="0">
                <a:solidFill>
                  <a:prstClr val="black"/>
                </a:solidFill>
                <a:latin typeface="ＭＳ Ｐゴシック" panose="020B0600070205080204" pitchFamily="50" charset="-128"/>
                <a:ea typeface="ＭＳ Ｐゴシック" panose="020B0600070205080204" pitchFamily="50" charset="-128"/>
              </a:rPr>
              <a:t>.</a:t>
            </a:r>
          </a:p>
          <a:p>
            <a:pPr lvl="0"/>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たわみ</a:t>
            </a:r>
            <a:r>
              <a:rPr lang="ja-JP" altLang="ja-JP" sz="2200" b="1" dirty="0">
                <a:solidFill>
                  <a:prstClr val="black"/>
                </a:solidFill>
                <a:latin typeface="ＭＳ Ｐゴシック" panose="020B0600070205080204" pitchFamily="50" charset="-128"/>
                <a:ea typeface="ＭＳ Ｐゴシック" panose="020B0600070205080204" pitchFamily="50" charset="-128"/>
              </a:rPr>
              <a:t>が残ったまま引き抜こうとすると、カテーテルは外径が</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a:p>
            <a:pPr lvl="0"/>
            <a:r>
              <a:rPr lang="ja-JP" altLang="ja-JP" sz="2200" b="1" dirty="0">
                <a:solidFill>
                  <a:prstClr val="black"/>
                </a:solidFill>
                <a:latin typeface="ＭＳ Ｐゴシック" panose="020B0600070205080204" pitchFamily="50" charset="-128"/>
                <a:ea typeface="ＭＳ Ｐゴシック" panose="020B0600070205080204" pitchFamily="50" charset="-128"/>
              </a:rPr>
              <a:t>太いので最短距離を走行しようと</a:t>
            </a:r>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する</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p:txBody>
      </p:sp>
      <p:sp>
        <p:nvSpPr>
          <p:cNvPr id="3" name="正方形/長方形 2"/>
          <p:cNvSpPr/>
          <p:nvPr/>
        </p:nvSpPr>
        <p:spPr>
          <a:xfrm>
            <a:off x="349438" y="4481244"/>
            <a:ext cx="8740718" cy="1107996"/>
          </a:xfrm>
          <a:prstGeom prst="rect">
            <a:avLst/>
          </a:prstGeom>
        </p:spPr>
        <p:txBody>
          <a:bodyPr wrap="square">
            <a:spAutoFit/>
          </a:bodyPr>
          <a:lstStyle/>
          <a:p>
            <a:pPr lvl="0" fontAlgn="base"/>
            <a:r>
              <a:rPr lang="en-US" altLang="ja-JP" sz="2200" b="1" dirty="0">
                <a:solidFill>
                  <a:prstClr val="black"/>
                </a:solidFill>
                <a:latin typeface="ＭＳ Ｐゴシック" panose="020B0600070205080204" pitchFamily="50" charset="-128"/>
                <a:ea typeface="ＭＳ Ｐゴシック" panose="020B0600070205080204" pitchFamily="50" charset="-128"/>
              </a:rPr>
              <a:t>3</a:t>
            </a:r>
            <a:r>
              <a:rPr lang="en-US" altLang="ja-JP" sz="2200" b="1" dirty="0" smtClean="0">
                <a:solidFill>
                  <a:prstClr val="black"/>
                </a:solidFill>
                <a:latin typeface="ＭＳ Ｐゴシック" panose="020B0600070205080204" pitchFamily="50" charset="-128"/>
                <a:ea typeface="ＭＳ Ｐゴシック" panose="020B0600070205080204" pitchFamily="50" charset="-128"/>
              </a:rPr>
              <a:t>.</a:t>
            </a:r>
          </a:p>
          <a:p>
            <a:pPr lvl="0" fontAlgn="base"/>
            <a:r>
              <a:rPr lang="ja-JP" altLang="ja-JP" sz="2200" b="1" dirty="0" smtClean="0">
                <a:solidFill>
                  <a:prstClr val="black"/>
                </a:solidFill>
                <a:latin typeface="ＭＳ Ｐゴシック" panose="020B0600070205080204" pitchFamily="50" charset="-128"/>
                <a:ea typeface="ＭＳ Ｐゴシック" panose="020B0600070205080204" pitchFamily="50" charset="-128"/>
              </a:rPr>
              <a:t>その</a:t>
            </a:r>
            <a:r>
              <a:rPr lang="ja-JP" altLang="ja-JP" sz="2200" b="1" dirty="0">
                <a:solidFill>
                  <a:prstClr val="black"/>
                </a:solidFill>
                <a:latin typeface="ＭＳ Ｐゴシック" panose="020B0600070205080204" pitchFamily="50" charset="-128"/>
                <a:ea typeface="ＭＳ Ｐゴシック" panose="020B0600070205080204" pitchFamily="50" charset="-128"/>
              </a:rPr>
              <a:t>まま引き抜くと</a:t>
            </a:r>
            <a:r>
              <a:rPr lang="ja-JP" altLang="en-US" sz="2200" b="1" dirty="0">
                <a:solidFill>
                  <a:prstClr val="black"/>
                </a:solidFill>
                <a:latin typeface="ＭＳ Ｐゴシック" panose="020B0600070205080204" pitchFamily="50" charset="-128"/>
                <a:ea typeface="ＭＳ Ｐゴシック" panose="020B0600070205080204" pitchFamily="50" charset="-128"/>
              </a:rPr>
              <a:t>ガイドワイヤ</a:t>
            </a:r>
            <a:r>
              <a:rPr lang="ja-JP" altLang="ja-JP" sz="2200" b="1" dirty="0">
                <a:solidFill>
                  <a:prstClr val="black"/>
                </a:solidFill>
                <a:latin typeface="ＭＳ Ｐゴシック" panose="020B0600070205080204" pitchFamily="50" charset="-128"/>
                <a:ea typeface="ＭＳ Ｐゴシック" panose="020B0600070205080204" pitchFamily="50" charset="-128"/>
              </a:rPr>
              <a:t>のたわみがループ状となり、</a:t>
            </a:r>
            <a:endParaRPr lang="en-US" altLang="ja-JP" sz="2200" b="1" dirty="0">
              <a:solidFill>
                <a:prstClr val="black"/>
              </a:solidFill>
              <a:latin typeface="ＭＳ Ｐゴシック" panose="020B0600070205080204" pitchFamily="50" charset="-128"/>
              <a:ea typeface="ＭＳ Ｐゴシック" panose="020B0600070205080204" pitchFamily="50" charset="-128"/>
            </a:endParaRPr>
          </a:p>
          <a:p>
            <a:pPr lvl="0" fontAlgn="base"/>
            <a:r>
              <a:rPr lang="ja-JP" altLang="en-US" sz="2200" b="1" dirty="0">
                <a:solidFill>
                  <a:prstClr val="black"/>
                </a:solidFill>
                <a:latin typeface="ＭＳ Ｐゴシック" panose="020B0600070205080204" pitchFamily="50" charset="-128"/>
                <a:ea typeface="ＭＳ Ｐゴシック" panose="020B0600070205080204" pitchFamily="50" charset="-128"/>
              </a:rPr>
              <a:t>ガイディングカテーテル</a:t>
            </a:r>
            <a:r>
              <a:rPr lang="ja-JP" altLang="ja-JP" sz="2200" b="1" dirty="0">
                <a:solidFill>
                  <a:prstClr val="black"/>
                </a:solidFill>
                <a:latin typeface="ＭＳ Ｐゴシック" panose="020B0600070205080204" pitchFamily="50" charset="-128"/>
                <a:ea typeface="ＭＳ Ｐゴシック" panose="020B0600070205080204" pitchFamily="50" charset="-128"/>
              </a:rPr>
              <a:t>に引っ掛かる</a:t>
            </a:r>
          </a:p>
        </p:txBody>
      </p:sp>
    </p:spTree>
    <p:extLst>
      <p:ext uri="{BB962C8B-B14F-4D97-AF65-F5344CB8AC3E}">
        <p14:creationId xmlns:p14="http://schemas.microsoft.com/office/powerpoint/2010/main" val="414347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75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75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75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75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75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 calcmode="lin" valueType="num">
                                      <p:cBhvr additive="base">
                                        <p:cTn id="3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 calcmode="lin" valueType="num">
                                      <p:cBhvr additive="base">
                                        <p:cTn id="4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 calcmode="lin" valueType="num">
                                      <p:cBhvr additive="base">
                                        <p:cTn id="4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1" end="1"/>
                                            </p:txEl>
                                          </p:spTgt>
                                        </p:tgtEl>
                                        <p:attrNameLst>
                                          <p:attrName>style.visibility</p:attrName>
                                        </p:attrNameLst>
                                      </p:cBhvr>
                                      <p:to>
                                        <p:strVal val="visible"/>
                                      </p:to>
                                    </p:set>
                                    <p:anim calcmode="lin" valueType="num">
                                      <p:cBhvr additive="base">
                                        <p:cTn id="5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 calcmode="lin" valueType="num">
                                      <p:cBhvr additive="base">
                                        <p:cTn id="5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1710</TotalTime>
  <Words>836</Words>
  <Application>Microsoft Office PowerPoint</Application>
  <PresentationFormat>画面に合わせる (4:3)</PresentationFormat>
  <Paragraphs>161</Paragraphs>
  <Slides>23</Slides>
  <Notes>16</Notes>
  <HiddenSlides>0</HiddenSlides>
  <MMClips>8</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23</vt:i4>
      </vt:variant>
    </vt:vector>
  </HeadingPairs>
  <TitlesOfParts>
    <vt:vector size="28" baseType="lpstr">
      <vt:lpstr>ＭＳ Ｐゴシック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6Fr. ガイディングカテーテルから ７Fr. ガイディングカテーテルへの交換 - Exchange from 6Fr. GC to 7Fr. GC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IVUS スタック - IVUS Stack - - Exchange from 6Fr. GC to 7Fr. GC -</vt:lpstr>
      <vt:lpstr>それでもスタックしたら - Still if you stack -  - IVUS Stack - - Exchange from 6Fr. GC to 7Fr. GC -</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LOCALUSER</dc:creator>
  <cp:lastModifiedBy>LOCALUSER</cp:lastModifiedBy>
  <cp:revision>102</cp:revision>
  <dcterms:created xsi:type="dcterms:W3CDTF">2018-05-31T02:25:48Z</dcterms:created>
  <dcterms:modified xsi:type="dcterms:W3CDTF">2021-03-19T06:52:34Z</dcterms:modified>
</cp:coreProperties>
</file>